
<file path=[Content_Types].xml><?xml version="1.0" encoding="utf-8"?>
<Types xmlns="http://schemas.openxmlformats.org/package/2006/content-types">
  <Default Extension="fntdata" ContentType="application/x-fontdata"/>
  <Default Extension="m4a" ContentType="audio/mp4"/>
  <Default Extension="mkv" ContentType="video/unknown"/>
  <Default Extension="MP3" ContentType="audio/m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1"/>
  </p:notesMasterIdLst>
  <p:sldIdLst>
    <p:sldId id="303" r:id="rId2"/>
    <p:sldId id="256" r:id="rId3"/>
    <p:sldId id="257" r:id="rId4"/>
    <p:sldId id="258" r:id="rId5"/>
    <p:sldId id="305" r:id="rId6"/>
    <p:sldId id="310" r:id="rId7"/>
    <p:sldId id="307" r:id="rId8"/>
    <p:sldId id="315" r:id="rId9"/>
    <p:sldId id="316" r:id="rId10"/>
    <p:sldId id="317" r:id="rId11"/>
    <p:sldId id="318" r:id="rId12"/>
    <p:sldId id="319" r:id="rId13"/>
    <p:sldId id="324" r:id="rId14"/>
    <p:sldId id="325" r:id="rId15"/>
    <p:sldId id="327" r:id="rId16"/>
    <p:sldId id="328" r:id="rId17"/>
    <p:sldId id="329" r:id="rId18"/>
    <p:sldId id="320" r:id="rId19"/>
    <p:sldId id="285" r:id="rId20"/>
  </p:sldIdLst>
  <p:sldSz cx="9144000" cy="5143500" type="screen16x9"/>
  <p:notesSz cx="6858000" cy="9144000"/>
  <p:embeddedFontLst>
    <p:embeddedFont>
      <p:font typeface="Consolas" panose="020B0609020204030204" pitchFamily="49" charset="0"/>
      <p:regular r:id="rId22"/>
      <p:bold r:id="rId23"/>
      <p:italic r:id="rId24"/>
      <p:boldItalic r:id="rId25"/>
    </p:embeddedFont>
    <p:embeddedFont>
      <p:font typeface="Roboto Slab Regular" panose="020B0604020202020204" charset="0"/>
      <p:regular r:id="rId26"/>
      <p:bold r:id="rId27"/>
    </p:embeddedFont>
    <p:embeddedFont>
      <p:font typeface="Squada One"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D8D8D"/>
    <a:srgbClr val="FFB454"/>
    <a:srgbClr val="C0C0C0"/>
    <a:srgbClr val="242637"/>
    <a:srgbClr val="3336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9AFADA-366E-476D-8CD1-8AE1A1564FD0}">
  <a:tblStyle styleId="{8E9AFADA-366E-476D-8CD1-8AE1A1564FD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15" autoAdjust="0"/>
    <p:restoredTop sz="94394" autoAdjust="0"/>
  </p:normalViewPr>
  <p:slideViewPr>
    <p:cSldViewPr snapToGrid="0">
      <p:cViewPr varScale="1">
        <p:scale>
          <a:sx n="84" d="100"/>
          <a:sy n="84" d="100"/>
        </p:scale>
        <p:origin x="108" y="312"/>
      </p:cViewPr>
      <p:guideLst/>
    </p:cSldViewPr>
  </p:slideViewPr>
  <p:notesTextViewPr>
    <p:cViewPr>
      <p:scale>
        <a:sx n="1" d="1"/>
        <a:sy n="1" d="1"/>
      </p:scale>
      <p:origin x="0" y="0"/>
    </p:cViewPr>
  </p:notesTextViewPr>
  <p:sorterViewPr>
    <p:cViewPr>
      <p:scale>
        <a:sx n="200" d="100"/>
        <a:sy n="200" d="100"/>
      </p:scale>
      <p:origin x="0" y="-960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3>
</file>

<file path=ppt/media/media10.m4a>
</file>

<file path=ppt/media/media11.mkv>
</file>

<file path=ppt/media/media2.MP3>
</file>

<file path=ppt/media/media3.wav>
</file>

<file path=ppt/media/media4.mp3>
</file>

<file path=ppt/media/media5.MP3>
</file>

<file path=ppt/media/media6.mp3>
</file>

<file path=ppt/media/media7.mp3>
</file>

<file path=ppt/media/media8.mp3>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
        <p:cNvGrpSpPr/>
        <p:nvPr/>
      </p:nvGrpSpPr>
      <p:grpSpPr>
        <a:xfrm>
          <a:off x="0" y="0"/>
          <a:ext cx="0" cy="0"/>
          <a:chOff x="0" y="0"/>
          <a:chExt cx="0" cy="0"/>
        </a:xfrm>
      </p:grpSpPr>
      <p:sp>
        <p:nvSpPr>
          <p:cNvPr id="1577" name="Google Shape;1577;g4dfce81f19_0_1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8" name="Google Shape;1578;g4dfce81f19_0_1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spTree>
      <p:nvGrpSpPr>
        <p:cNvPr id="1"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0;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rot="5400000">
            <a:off x="-1063861"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rot="-5400000">
            <a:off x="5011372" y="1031119"/>
            <a:ext cx="5163784" cy="3101528"/>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1259088" y="327527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rot="10800000">
            <a:off x="1239301" y="912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9085623" y="18243"/>
            <a:ext cx="58377" cy="9294"/>
          </a:xfrm>
          <a:custGeom>
            <a:avLst/>
            <a:gdLst/>
            <a:ahLst/>
            <a:cxnLst/>
            <a:rect l="l" t="t" r="r" b="b"/>
            <a:pathLst>
              <a:path w="332" h="54" extrusionOk="0">
                <a:moveTo>
                  <a:pt x="0" y="0"/>
                </a:moveTo>
                <a:cubicBezTo>
                  <a:pt x="106" y="0"/>
                  <a:pt x="212" y="53"/>
                  <a:pt x="331" y="53"/>
                </a:cubicBezTo>
                <a:cubicBezTo>
                  <a:pt x="212" y="0"/>
                  <a:pt x="159" y="0"/>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txBox="1">
            <a:spLocks noGrp="1"/>
          </p:cNvSpPr>
          <p:nvPr>
            <p:ph type="ctrTitle"/>
          </p:nvPr>
        </p:nvSpPr>
        <p:spPr>
          <a:xfrm flipH="1">
            <a:off x="2048150" y="1536723"/>
            <a:ext cx="6095400" cy="14259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a:endParaRPr/>
          </a:p>
        </p:txBody>
      </p:sp>
      <p:sp>
        <p:nvSpPr>
          <p:cNvPr id="18" name="Google Shape;18;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w="19050" cap="flat" cmpd="sng">
              <a:solidFill>
                <a:srgbClr val="FFFFFF"/>
              </a:solidFill>
              <a:prstDash val="solid"/>
              <a:round/>
              <a:headEnd type="none" w="med" len="med"/>
              <a:tailEnd type="none" w="med" len="med"/>
            </a:ln>
          </p:spPr>
        </p:cxnSp>
        <p:cxnSp>
          <p:nvCxnSpPr>
            <p:cNvPr id="22" name="Google Shape;22;p2"/>
            <p:cNvCxnSpPr/>
            <p:nvPr/>
          </p:nvCxnSpPr>
          <p:spPr>
            <a:xfrm rot="10800000">
              <a:off x="3307091" y="1761075"/>
              <a:ext cx="0" cy="899100"/>
            </a:xfrm>
            <a:prstGeom prst="straightConnector1">
              <a:avLst/>
            </a:prstGeom>
            <a:noFill/>
            <a:ln w="19050" cap="flat" cmpd="sng">
              <a:solidFill>
                <a:srgbClr val="FFFFFF"/>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LAST TITTLE " type="secHead">
  <p:cSld name="SECTION_HEADER">
    <p:spTree>
      <p:nvGrpSpPr>
        <p:cNvPr id="1" name="Shape 23"/>
        <p:cNvGrpSpPr/>
        <p:nvPr/>
      </p:nvGrpSpPr>
      <p:grpSpPr>
        <a:xfrm>
          <a:off x="0" y="0"/>
          <a:ext cx="0" cy="0"/>
          <a:chOff x="0" y="0"/>
          <a:chExt cx="0" cy="0"/>
        </a:xfrm>
      </p:grpSpPr>
      <p:sp>
        <p:nvSpPr>
          <p:cNvPr id="24" name="Google Shape;24;p3"/>
          <p:cNvSpPr/>
          <p:nvPr/>
        </p:nvSpPr>
        <p:spPr>
          <a:xfrm rot="10800000" flipH="1">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3"/>
          <p:cNvSpPr/>
          <p:nvPr/>
        </p:nvSpPr>
        <p:spPr>
          <a:xfrm rot="-5400000" flipH="1">
            <a:off x="5044662"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3"/>
          <p:cNvSpPr/>
          <p:nvPr/>
        </p:nvSpPr>
        <p:spPr>
          <a:xfrm rot="5400000" flipH="1">
            <a:off x="-1030572" y="1031119"/>
            <a:ext cx="5163784" cy="3101528"/>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3"/>
          <p:cNvSpPr/>
          <p:nvPr/>
        </p:nvSpPr>
        <p:spPr>
          <a:xfrm flipH="1">
            <a:off x="1259661" y="327527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3"/>
          <p:cNvSpPr/>
          <p:nvPr/>
        </p:nvSpPr>
        <p:spPr>
          <a:xfrm rot="10800000" flipH="1">
            <a:off x="1279448" y="912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3"/>
          <p:cNvSpPr/>
          <p:nvPr/>
        </p:nvSpPr>
        <p:spPr>
          <a:xfrm>
            <a:off x="9085623" y="18243"/>
            <a:ext cx="58377" cy="9294"/>
          </a:xfrm>
          <a:custGeom>
            <a:avLst/>
            <a:gdLst/>
            <a:ahLst/>
            <a:cxnLst/>
            <a:rect l="l" t="t" r="r" b="b"/>
            <a:pathLst>
              <a:path w="332" h="54" extrusionOk="0">
                <a:moveTo>
                  <a:pt x="0" y="0"/>
                </a:moveTo>
                <a:cubicBezTo>
                  <a:pt x="106" y="0"/>
                  <a:pt x="212" y="53"/>
                  <a:pt x="331" y="53"/>
                </a:cubicBezTo>
                <a:cubicBezTo>
                  <a:pt x="212" y="0"/>
                  <a:pt x="159" y="0"/>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3"/>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3"/>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34" name="Google Shape;34;p3"/>
          <p:cNvSpPr txBox="1">
            <a:spLocks noGrp="1"/>
          </p:cNvSpPr>
          <p:nvPr>
            <p:ph type="subTitle" idx="1"/>
          </p:nvPr>
        </p:nvSpPr>
        <p:spPr>
          <a:xfrm>
            <a:off x="3396113" y="3252298"/>
            <a:ext cx="3480300" cy="471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cxnSp>
        <p:nvCxnSpPr>
          <p:cNvPr id="35" name="Google Shape;35;p3"/>
          <p:cNvCxnSpPr/>
          <p:nvPr/>
        </p:nvCxnSpPr>
        <p:spPr>
          <a:xfrm>
            <a:off x="-14750" y="3146525"/>
            <a:ext cx="58806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824">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type="tx">
  <p:cSld name="TITLE_AND_BODY">
    <p:spTree>
      <p:nvGrpSpPr>
        <p:cNvPr id="1" name="Shape 36"/>
        <p:cNvGrpSpPr/>
        <p:nvPr/>
      </p:nvGrpSpPr>
      <p:grpSpPr>
        <a:xfrm>
          <a:off x="0" y="0"/>
          <a:ext cx="0" cy="0"/>
          <a:chOff x="0" y="0"/>
          <a:chExt cx="0" cy="0"/>
        </a:xfrm>
      </p:grpSpPr>
      <p:sp>
        <p:nvSpPr>
          <p:cNvPr id="37" name="Google Shape;37;p4"/>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4"/>
          <p:cNvSpPr/>
          <p:nvPr/>
        </p:nvSpPr>
        <p:spPr>
          <a:xfrm>
            <a:off x="496" y="1680109"/>
            <a:ext cx="9144055" cy="346546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4"/>
          <p:cNvSpPr txBox="1">
            <a:spLocks noGrp="1"/>
          </p:cNvSpPr>
          <p:nvPr>
            <p:ph type="title"/>
          </p:nvPr>
        </p:nvSpPr>
        <p:spPr>
          <a:xfrm>
            <a:off x="2204650" y="2874200"/>
            <a:ext cx="4881900" cy="3888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40" name="Google Shape;40;p4"/>
          <p:cNvSpPr txBox="1">
            <a:spLocks noGrp="1"/>
          </p:cNvSpPr>
          <p:nvPr>
            <p:ph type="subTitle" idx="1"/>
          </p:nvPr>
        </p:nvSpPr>
        <p:spPr>
          <a:xfrm>
            <a:off x="2280675" y="1938600"/>
            <a:ext cx="4881900" cy="9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41" name="Google Shape;41;p4"/>
          <p:cNvSpPr/>
          <p:nvPr/>
        </p:nvSpPr>
        <p:spPr>
          <a:xfrm rot="10800000" flipH="1">
            <a:off x="5139834" y="-5"/>
            <a:ext cx="4004169" cy="1517428"/>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p:cSld name="TITLE_AND_BODY_1">
    <p:spTree>
      <p:nvGrpSpPr>
        <p:cNvPr id="1"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5"/>
          <p:cNvSpPr/>
          <p:nvPr/>
        </p:nvSpPr>
        <p:spPr>
          <a:xfrm rot="5400000">
            <a:off x="-1063861"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5"/>
          <p:cNvSpPr/>
          <p:nvPr/>
        </p:nvSpPr>
        <p:spPr>
          <a:xfrm>
            <a:off x="525" y="2564637"/>
            <a:ext cx="9143504" cy="2580869"/>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5"/>
          <p:cNvSpPr/>
          <p:nvPr/>
        </p:nvSpPr>
        <p:spPr>
          <a:xfrm>
            <a:off x="2827500" y="868325"/>
            <a:ext cx="3489000" cy="3391200"/>
          </a:xfrm>
          <a:prstGeom prst="snip2DiagRect">
            <a:avLst>
              <a:gd name="adj1" fmla="val 0"/>
              <a:gd name="adj2"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4E48AB"/>
              </a:solidFill>
            </a:endParaRPr>
          </a:p>
        </p:txBody>
      </p:sp>
      <p:sp>
        <p:nvSpPr>
          <p:cNvPr id="47" name="Google Shape;47;p5"/>
          <p:cNvSpPr txBox="1">
            <a:spLocks noGrp="1"/>
          </p:cNvSpPr>
          <p:nvPr>
            <p:ph type="ctrTitle"/>
          </p:nvPr>
        </p:nvSpPr>
        <p:spPr>
          <a:xfrm>
            <a:off x="3244350" y="1975150"/>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subTitle" idx="1"/>
          </p:nvPr>
        </p:nvSpPr>
        <p:spPr>
          <a:xfrm>
            <a:off x="3244350" y="2656800"/>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CHEDULE">
  <p:cSld name="CUSTOM_1_1">
    <p:spTree>
      <p:nvGrpSpPr>
        <p:cNvPr id="1"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0"/>
          <p:cNvSpPr/>
          <p:nvPr/>
        </p:nvSpPr>
        <p:spPr>
          <a:xfrm>
            <a:off x="52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10"/>
          <p:cNvSpPr/>
          <p:nvPr/>
        </p:nvSpPr>
        <p:spPr>
          <a:xfrm rot="10800000">
            <a:off x="565467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10"/>
          <p:cNvSpPr txBox="1">
            <a:spLocks noGrp="1"/>
          </p:cNvSpPr>
          <p:nvPr>
            <p:ph type="subTitle" idx="1"/>
          </p:nvPr>
        </p:nvSpPr>
        <p:spPr>
          <a:xfrm flipH="1">
            <a:off x="4108150" y="1153775"/>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3" name="Google Shape;93;p10"/>
          <p:cNvSpPr txBox="1">
            <a:spLocks noGrp="1"/>
          </p:cNvSpPr>
          <p:nvPr>
            <p:ph type="subTitle" idx="2"/>
          </p:nvPr>
        </p:nvSpPr>
        <p:spPr>
          <a:xfrm flipH="1">
            <a:off x="4108150" y="1873236"/>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4" name="Google Shape;94;p10"/>
          <p:cNvSpPr txBox="1">
            <a:spLocks noGrp="1"/>
          </p:cNvSpPr>
          <p:nvPr>
            <p:ph type="subTitle" idx="3"/>
          </p:nvPr>
        </p:nvSpPr>
        <p:spPr>
          <a:xfrm flipH="1">
            <a:off x="4108150" y="2574858"/>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cxnSp>
        <p:nvCxnSpPr>
          <p:cNvPr id="95" name="Google Shape;95;p10"/>
          <p:cNvCxnSpPr/>
          <p:nvPr/>
        </p:nvCxnSpPr>
        <p:spPr>
          <a:xfrm rot="10800000">
            <a:off x="3960050" y="0"/>
            <a:ext cx="0" cy="4036500"/>
          </a:xfrm>
          <a:prstGeom prst="straightConnector1">
            <a:avLst/>
          </a:prstGeom>
          <a:noFill/>
          <a:ln w="19050" cap="flat" cmpd="sng">
            <a:solidFill>
              <a:srgbClr val="FFFFFF"/>
            </a:solidFill>
            <a:prstDash val="solid"/>
            <a:round/>
            <a:headEnd type="none" w="med" len="med"/>
            <a:tailEnd type="none" w="med" len="med"/>
          </a:ln>
        </p:spPr>
      </p:cxnSp>
      <p:sp>
        <p:nvSpPr>
          <p:cNvPr id="96" name="Google Shape;96;p10"/>
          <p:cNvSpPr txBox="1">
            <a:spLocks noGrp="1"/>
          </p:cNvSpPr>
          <p:nvPr>
            <p:ph type="subTitle" idx="4"/>
          </p:nvPr>
        </p:nvSpPr>
        <p:spPr>
          <a:xfrm>
            <a:off x="4106650" y="153007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7" name="Google Shape;97;p10"/>
          <p:cNvSpPr txBox="1">
            <a:spLocks noGrp="1"/>
          </p:cNvSpPr>
          <p:nvPr>
            <p:ph type="subTitle" idx="5"/>
          </p:nvPr>
        </p:nvSpPr>
        <p:spPr>
          <a:xfrm>
            <a:off x="4106650" y="2248923"/>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0"/>
          <p:cNvSpPr txBox="1">
            <a:spLocks noGrp="1"/>
          </p:cNvSpPr>
          <p:nvPr>
            <p:ph type="subTitle" idx="6"/>
          </p:nvPr>
        </p:nvSpPr>
        <p:spPr>
          <a:xfrm>
            <a:off x="4106650" y="2960400"/>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9" name="Google Shape;99;p10"/>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00" name="Google Shape;100;p10"/>
          <p:cNvSpPr txBox="1">
            <a:spLocks noGrp="1"/>
          </p:cNvSpPr>
          <p:nvPr>
            <p:ph type="subTitle" idx="7"/>
          </p:nvPr>
        </p:nvSpPr>
        <p:spPr>
          <a:xfrm flipH="1">
            <a:off x="4108150" y="3276483"/>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101" name="Google Shape;101;p10"/>
          <p:cNvSpPr txBox="1">
            <a:spLocks noGrp="1"/>
          </p:cNvSpPr>
          <p:nvPr>
            <p:ph type="subTitle" idx="8"/>
          </p:nvPr>
        </p:nvSpPr>
        <p:spPr>
          <a:xfrm>
            <a:off x="4106650" y="366202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2" name="Google Shape;102;p10"/>
          <p:cNvSpPr txBox="1">
            <a:spLocks noGrp="1"/>
          </p:cNvSpPr>
          <p:nvPr>
            <p:ph type="title" idx="9" hasCustomPrompt="1"/>
          </p:nvPr>
        </p:nvSpPr>
        <p:spPr>
          <a:xfrm>
            <a:off x="2599375" y="1273687"/>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3" name="Google Shape;103;p10"/>
          <p:cNvSpPr txBox="1">
            <a:spLocks noGrp="1"/>
          </p:cNvSpPr>
          <p:nvPr>
            <p:ph type="title" idx="13" hasCustomPrompt="1"/>
          </p:nvPr>
        </p:nvSpPr>
        <p:spPr>
          <a:xfrm>
            <a:off x="2599375" y="1990458"/>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4" name="Google Shape;104;p10"/>
          <p:cNvSpPr txBox="1">
            <a:spLocks noGrp="1"/>
          </p:cNvSpPr>
          <p:nvPr>
            <p:ph type="title" idx="14" hasCustomPrompt="1"/>
          </p:nvPr>
        </p:nvSpPr>
        <p:spPr>
          <a:xfrm>
            <a:off x="2599375" y="2711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5" name="Google Shape;105;p10"/>
          <p:cNvSpPr txBox="1">
            <a:spLocks noGrp="1"/>
          </p:cNvSpPr>
          <p:nvPr>
            <p:ph type="title" idx="15" hasCustomPrompt="1"/>
          </p:nvPr>
        </p:nvSpPr>
        <p:spPr>
          <a:xfrm>
            <a:off x="2599375" y="3380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Tree>
  </p:cSld>
  <p:clrMapOvr>
    <a:masterClrMapping/>
  </p:clrMapOvr>
  <p:extLst>
    <p:ext uri="{DCECCB84-F9BA-43D5-87BE-67443E8EF086}">
      <p15:sldGuideLst xmlns:p15="http://schemas.microsoft.com/office/powerpoint/2012/main">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p:cSld name="CUSTOM_11">
    <p:spTree>
      <p:nvGrpSpPr>
        <p:cNvPr id="1"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marL="914400" lvl="1"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marL="1371600" lvl="2"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marL="1828800" lvl="3"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marL="2286000" lvl="4"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marL="2743200" lvl="5"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marL="3200400" lvl="6"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marL="3657600" lvl="7"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marL="4114800" lvl="8" indent="-30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6" r:id="rId5"/>
    <p:sldLayoutId id="2147483670"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11.mkv"/><Relationship Id="rId1" Type="http://schemas.openxmlformats.org/officeDocument/2006/relationships/video" Target="NULL" TargetMode="Externa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7.mp3"/><Relationship Id="rId1" Type="http://schemas.openxmlformats.org/officeDocument/2006/relationships/audio" Target="NULL"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5E35586-3C80-4057-8B21-49731BC1B393}"/>
              </a:ext>
            </a:extLst>
          </p:cNvPr>
          <p:cNvSpPr>
            <a:spLocks noGrp="1"/>
          </p:cNvSpPr>
          <p:nvPr>
            <p:ph type="ctrTitle"/>
          </p:nvPr>
        </p:nvSpPr>
        <p:spPr>
          <a:xfrm>
            <a:off x="3010887" y="1239385"/>
            <a:ext cx="2655300" cy="644700"/>
          </a:xfrm>
        </p:spPr>
        <p:txBody>
          <a:bodyPr/>
          <a:lstStyle/>
          <a:p>
            <a:pPr algn="l"/>
            <a:r>
              <a:rPr lang="en-US" sz="2400" dirty="0"/>
              <a:t>Group ID – </a:t>
            </a:r>
            <a:r>
              <a:rPr lang="en-US" sz="2400" dirty="0">
                <a:solidFill>
                  <a:srgbClr val="CD8D8D"/>
                </a:solidFill>
              </a:rPr>
              <a:t>6</a:t>
            </a:r>
            <a:br>
              <a:rPr lang="en-US" sz="2400" dirty="0"/>
            </a:br>
            <a:r>
              <a:rPr lang="en-US" sz="2400" dirty="0"/>
              <a:t>Question No. - </a:t>
            </a:r>
            <a:r>
              <a:rPr lang="en-US" sz="2400" dirty="0">
                <a:solidFill>
                  <a:srgbClr val="CD8D8D"/>
                </a:solidFill>
              </a:rPr>
              <a:t>6</a:t>
            </a:r>
            <a:endParaRPr lang="en-IN" sz="2400" dirty="0">
              <a:solidFill>
                <a:srgbClr val="CD8D8D"/>
              </a:solidFill>
            </a:endParaRPr>
          </a:p>
        </p:txBody>
      </p:sp>
      <p:sp>
        <p:nvSpPr>
          <p:cNvPr id="8" name="Subtitle 7">
            <a:extLst>
              <a:ext uri="{FF2B5EF4-FFF2-40B4-BE49-F238E27FC236}">
                <a16:creationId xmlns:a16="http://schemas.microsoft.com/office/drawing/2014/main" id="{A6607EC7-55BC-4B4C-8C8A-F2EC86F5E456}"/>
              </a:ext>
            </a:extLst>
          </p:cNvPr>
          <p:cNvSpPr>
            <a:spLocks noGrp="1"/>
          </p:cNvSpPr>
          <p:nvPr>
            <p:ph type="subTitle" idx="1"/>
          </p:nvPr>
        </p:nvSpPr>
        <p:spPr>
          <a:xfrm>
            <a:off x="3244350" y="2275322"/>
            <a:ext cx="4073237" cy="1781111"/>
          </a:xfrm>
        </p:spPr>
        <p:txBody>
          <a:bodyPr/>
          <a:lstStyle/>
          <a:p>
            <a:r>
              <a:rPr lang="en-US" sz="1800" b="1" dirty="0"/>
              <a:t>Members </a:t>
            </a:r>
          </a:p>
          <a:p>
            <a:pPr algn="l"/>
            <a:endParaRPr lang="en-IN" sz="1400" dirty="0"/>
          </a:p>
          <a:p>
            <a:pPr algn="l"/>
            <a:r>
              <a:rPr lang="en-IN" sz="1400" b="1" dirty="0">
                <a:latin typeface="Consolas" panose="020B0609020204030204" pitchFamily="49" charset="0"/>
              </a:rPr>
              <a:t>Abhijeet Sonkar</a:t>
            </a:r>
            <a:r>
              <a:rPr lang="en-IN" sz="1400" dirty="0">
                <a:latin typeface="Consolas" panose="020B0609020204030204" pitchFamily="49" charset="0"/>
              </a:rPr>
              <a:t>	 </a:t>
            </a:r>
            <a:r>
              <a:rPr lang="en-IN" sz="1400" i="1" dirty="0">
                <a:solidFill>
                  <a:srgbClr val="CD8D8D"/>
                </a:solidFill>
                <a:latin typeface="Consolas" panose="020B0609020204030204" pitchFamily="49" charset="0"/>
              </a:rPr>
              <a:t>IIB2019009</a:t>
            </a:r>
          </a:p>
          <a:p>
            <a:pPr algn="l"/>
            <a:r>
              <a:rPr lang="en-IN" sz="1400" b="1" dirty="0">
                <a:latin typeface="Consolas" panose="020B0609020204030204" pitchFamily="49" charset="0"/>
              </a:rPr>
              <a:t>Aditya Aggarwal</a:t>
            </a:r>
            <a:r>
              <a:rPr lang="en-IN" sz="1400" dirty="0">
                <a:latin typeface="Consolas" panose="020B0609020204030204" pitchFamily="49" charset="0"/>
              </a:rPr>
              <a:t>	 </a:t>
            </a:r>
            <a:r>
              <a:rPr lang="en-IN" sz="1400" i="1" dirty="0">
                <a:solidFill>
                  <a:srgbClr val="CD8D8D"/>
                </a:solidFill>
                <a:latin typeface="Consolas" panose="020B0609020204030204" pitchFamily="49" charset="0"/>
              </a:rPr>
              <a:t>IIT2019210</a:t>
            </a:r>
          </a:p>
          <a:p>
            <a:pPr algn="l"/>
            <a:r>
              <a:rPr lang="en-IN" sz="1400" b="1" dirty="0">
                <a:latin typeface="Consolas" panose="020B0609020204030204" pitchFamily="49" charset="0"/>
              </a:rPr>
              <a:t>Ambika Singh</a:t>
            </a:r>
            <a:r>
              <a:rPr lang="en-IN" sz="1400" dirty="0">
                <a:latin typeface="Consolas" panose="020B0609020204030204" pitchFamily="49" charset="0"/>
              </a:rPr>
              <a:t>	</a:t>
            </a:r>
            <a:r>
              <a:rPr lang="en-IN" sz="1400" dirty="0">
                <a:solidFill>
                  <a:srgbClr val="FFB454"/>
                </a:solidFill>
                <a:latin typeface="Consolas" panose="020B0609020204030204" pitchFamily="49" charset="0"/>
              </a:rPr>
              <a:t> </a:t>
            </a:r>
            <a:r>
              <a:rPr lang="en-IN" sz="1400" i="1" dirty="0">
                <a:solidFill>
                  <a:srgbClr val="CD8D8D"/>
                </a:solidFill>
                <a:latin typeface="Consolas" panose="020B0609020204030204" pitchFamily="49" charset="0"/>
              </a:rPr>
              <a:t>IIB2019017</a:t>
            </a:r>
          </a:p>
          <a:p>
            <a:pPr algn="l"/>
            <a:r>
              <a:rPr lang="en-IN" sz="1400" b="1" dirty="0">
                <a:latin typeface="Consolas" panose="020B0609020204030204" pitchFamily="49" charset="0"/>
              </a:rPr>
              <a:t>Avneesh Kumar</a:t>
            </a:r>
            <a:r>
              <a:rPr lang="en-IN" sz="1400" dirty="0">
                <a:latin typeface="Consolas" panose="020B0609020204030204" pitchFamily="49" charset="0"/>
              </a:rPr>
              <a:t>	 </a:t>
            </a:r>
            <a:r>
              <a:rPr lang="en-IN" sz="1400" i="1" dirty="0">
                <a:solidFill>
                  <a:srgbClr val="CD8D8D"/>
                </a:solidFill>
                <a:latin typeface="Consolas" panose="020B0609020204030204" pitchFamily="49" charset="0"/>
              </a:rPr>
              <a:t>IIB2019010</a:t>
            </a:r>
          </a:p>
          <a:p>
            <a:pPr algn="l"/>
            <a:r>
              <a:rPr lang="en-IN" sz="1400" b="1" dirty="0" err="1">
                <a:latin typeface="Consolas" panose="020B0609020204030204" pitchFamily="49" charset="0"/>
              </a:rPr>
              <a:t>Divy</a:t>
            </a:r>
            <a:r>
              <a:rPr lang="en-IN" sz="1400" b="1" dirty="0">
                <a:latin typeface="Consolas" panose="020B0609020204030204" pitchFamily="49" charset="0"/>
              </a:rPr>
              <a:t> Agrawal</a:t>
            </a:r>
            <a:r>
              <a:rPr lang="en-IN" sz="1400" dirty="0">
                <a:latin typeface="Consolas" panose="020B0609020204030204" pitchFamily="49" charset="0"/>
              </a:rPr>
              <a:t>	</a:t>
            </a:r>
            <a:r>
              <a:rPr lang="en-IN" sz="1400" dirty="0">
                <a:solidFill>
                  <a:srgbClr val="FFB454"/>
                </a:solidFill>
                <a:latin typeface="Consolas" panose="020B0609020204030204" pitchFamily="49" charset="0"/>
              </a:rPr>
              <a:t> </a:t>
            </a:r>
            <a:r>
              <a:rPr lang="en-IN" sz="1400" i="1" dirty="0">
                <a:solidFill>
                  <a:srgbClr val="CD8D8D"/>
                </a:solidFill>
                <a:latin typeface="Consolas" panose="020B0609020204030204" pitchFamily="49" charset="0"/>
              </a:rPr>
              <a:t>IIT2019211</a:t>
            </a:r>
            <a:endParaRPr lang="en-US" sz="1400" i="1" dirty="0">
              <a:solidFill>
                <a:srgbClr val="CD8D8D"/>
              </a:solidFill>
              <a:latin typeface="Consolas" panose="020B0609020204030204" pitchFamily="49" charset="0"/>
            </a:endParaRPr>
          </a:p>
        </p:txBody>
      </p:sp>
    </p:spTree>
    <p:extLst>
      <p:ext uri="{BB962C8B-B14F-4D97-AF65-F5344CB8AC3E}">
        <p14:creationId xmlns:p14="http://schemas.microsoft.com/office/powerpoint/2010/main" val="534940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42B9D0-E79F-4B80-9C51-60398A13751A}"/>
              </a:ext>
            </a:extLst>
          </p:cNvPr>
          <p:cNvSpPr txBox="1"/>
          <p:nvPr/>
        </p:nvSpPr>
        <p:spPr>
          <a:xfrm>
            <a:off x="3905848" y="1664493"/>
            <a:ext cx="5205245" cy="1815882"/>
          </a:xfrm>
          <a:prstGeom prst="rect">
            <a:avLst/>
          </a:prstGeom>
          <a:noFill/>
          <a:ln>
            <a:solidFill>
              <a:schemeClr val="bg1">
                <a:lumMod val="50000"/>
              </a:schemeClr>
            </a:solidFill>
            <a:prstDash val="dash"/>
          </a:ln>
        </p:spPr>
        <p:txBody>
          <a:bodyPr wrap="square" rtlCol="0">
            <a:spAutoFit/>
          </a:bodyPr>
          <a:lstStyle/>
          <a:p>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if</a:t>
            </a:r>
            <a:r>
              <a:rPr lang="en-IN" b="0" dirty="0">
                <a:solidFill>
                  <a:srgbClr val="F8F8F8"/>
                </a:solidFill>
                <a:effectLst/>
                <a:latin typeface="Consolas" panose="020B0609020204030204" pitchFamily="49" charset="0"/>
              </a:rPr>
              <a:t> [[ </a:t>
            </a:r>
            <a:r>
              <a:rPr lang="en-IN" b="0" i="1" dirty="0">
                <a:solidFill>
                  <a:srgbClr val="FB9A4B"/>
                </a:solidFill>
                <a:effectLst/>
                <a:latin typeface="Consolas" panose="020B0609020204030204" pitchFamily="49" charset="0"/>
              </a:rPr>
              <a:t>$input</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dirty="0">
                <a:solidFill>
                  <a:srgbClr val="CD8D8D"/>
                </a:solidFill>
                <a:effectLst/>
                <a:latin typeface="Consolas" panose="020B0609020204030204" pitchFamily="49" charset="0"/>
              </a:rPr>
              <a:t>'y'</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i="1" dirty="0">
                <a:solidFill>
                  <a:srgbClr val="FB9A4B"/>
                </a:solidFill>
                <a:effectLst/>
                <a:latin typeface="Consolas" panose="020B0609020204030204" pitchFamily="49" charset="0"/>
              </a:rPr>
              <a:t>$input</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dirty="0">
                <a:solidFill>
                  <a:srgbClr val="CD8D8D"/>
                </a:solidFill>
                <a:effectLst/>
                <a:latin typeface="Consolas" panose="020B0609020204030204" pitchFamily="49" charset="0"/>
              </a:rPr>
              <a:t>'Y'</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then</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rm </a:t>
            </a:r>
            <a:r>
              <a:rPr lang="en-IN" b="0" i="1" dirty="0">
                <a:solidFill>
                  <a:srgbClr val="FB9A4B"/>
                </a:solidFill>
                <a:effectLst/>
                <a:latin typeface="Consolas" panose="020B0609020204030204" pitchFamily="49" charset="0"/>
              </a:rPr>
              <a:t>$</a:t>
            </a:r>
            <a:r>
              <a:rPr lang="en-IN" b="0" i="1" dirty="0" err="1">
                <a:solidFill>
                  <a:srgbClr val="FB9A4B"/>
                </a:solidFill>
                <a:effectLst/>
                <a:latin typeface="Consolas" panose="020B0609020204030204" pitchFamily="49" charset="0"/>
              </a:rPr>
              <a:t>abspath</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r>
              <a:rPr lang="en-IN" b="0" dirty="0">
                <a:solidFill>
                  <a:srgbClr val="F8F8F8"/>
                </a:solidFill>
                <a:effectLst/>
                <a:latin typeface="Consolas" panose="020B0609020204030204" pitchFamily="49" charset="0"/>
              </a:rPr>
              <a:t> Name of the file delete  </a:t>
            </a:r>
            <a:r>
              <a:rPr lang="en-IN" b="0" dirty="0">
                <a:solidFill>
                  <a:srgbClr val="FFB454"/>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i="1" dirty="0">
                <a:solidFill>
                  <a:srgbClr val="FB9A4B"/>
                </a:solidFill>
                <a:effectLst/>
                <a:latin typeface="Consolas" panose="020B0609020204030204" pitchFamily="49" charset="0"/>
              </a:rPr>
              <a:t>$</a:t>
            </a:r>
            <a:r>
              <a:rPr lang="en-IN" b="0" i="1" dirty="0" err="1">
                <a:solidFill>
                  <a:srgbClr val="FB9A4B"/>
                </a:solidFill>
                <a:effectLst/>
                <a:latin typeface="Consolas" panose="020B0609020204030204" pitchFamily="49" charset="0"/>
              </a:rPr>
              <a:t>itemname</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r>
              <a:rPr lang="en-IN" b="0" dirty="0">
                <a:solidFill>
                  <a:srgbClr val="F8F8F8"/>
                </a:solidFill>
                <a:effectLst/>
                <a:latin typeface="Consolas" panose="020B0609020204030204" pitchFamily="49" charset="0"/>
              </a:rPr>
              <a:t> Absolute path of the file </a:t>
            </a:r>
            <a:r>
              <a:rPr lang="en-IN" b="0" dirty="0">
                <a:solidFill>
                  <a:srgbClr val="FFB454"/>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i="1" dirty="0">
                <a:solidFill>
                  <a:srgbClr val="FB9A4B"/>
                </a:solidFill>
                <a:effectLst/>
                <a:latin typeface="Consolas" panose="020B0609020204030204" pitchFamily="49" charset="0"/>
              </a:rPr>
              <a:t>$</a:t>
            </a:r>
            <a:r>
              <a:rPr lang="en-IN" b="0" i="1" dirty="0" err="1">
                <a:solidFill>
                  <a:srgbClr val="FB9A4B"/>
                </a:solidFill>
                <a:effectLst/>
                <a:latin typeface="Consolas" panose="020B0609020204030204" pitchFamily="49" charset="0"/>
              </a:rPr>
              <a:t>abspath</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r>
              <a:rPr lang="en-IN" b="0" dirty="0">
                <a:solidFill>
                  <a:srgbClr val="F8F8F8"/>
                </a:solidFill>
                <a:effectLst/>
                <a:latin typeface="Consolas" panose="020B0609020204030204" pitchFamily="49" charset="0"/>
              </a:rPr>
              <a:t> [ Deletion Successful ]</a:t>
            </a:r>
          </a:p>
          <a:p>
            <a:r>
              <a:rPr lang="en-IN" b="0" dirty="0">
                <a:solidFill>
                  <a:srgbClr val="F8F8F8"/>
                </a:solidFill>
                <a:effectLst/>
                <a:latin typeface="Consolas" panose="020B0609020204030204" pitchFamily="49" charset="0"/>
              </a:rPr>
              <a:t>        </a:t>
            </a:r>
            <a:r>
              <a:rPr lang="en-IN" b="0" dirty="0" err="1">
                <a:solidFill>
                  <a:srgbClr val="F8F8F8"/>
                </a:solidFill>
                <a:effectLst/>
                <a:latin typeface="Consolas" panose="020B0609020204030204" pitchFamily="49" charset="0"/>
              </a:rPr>
              <a:t>filesDeleted</a:t>
            </a:r>
            <a:r>
              <a:rPr lang="en-IN" b="0" dirty="0">
                <a:solidFill>
                  <a:srgbClr val="F8F8F8"/>
                </a:solidFill>
                <a:effectLst/>
                <a:latin typeface="Consolas" panose="020B0609020204030204" pitchFamily="49" charset="0"/>
              </a:rPr>
              <a:t>=</a:t>
            </a:r>
            <a:r>
              <a:rPr lang="en-IN" b="0" dirty="0">
                <a:solidFill>
                  <a:srgbClr val="CD8D8D"/>
                </a:solidFill>
                <a:effectLst/>
                <a:latin typeface="Consolas" panose="020B0609020204030204" pitchFamily="49" charset="0"/>
              </a:rPr>
              <a:t>"$[filesDeleted+1]"</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endParaRPr lang="en-IN" b="0" dirty="0">
              <a:solidFill>
                <a:srgbClr val="F8F8F8"/>
              </a:solidFill>
              <a:effectLst/>
              <a:latin typeface="Consolas" panose="020B0609020204030204" pitchFamily="49" charset="0"/>
            </a:endParaRPr>
          </a:p>
        </p:txBody>
      </p:sp>
      <p:grpSp>
        <p:nvGrpSpPr>
          <p:cNvPr id="13" name="Group 12">
            <a:extLst>
              <a:ext uri="{FF2B5EF4-FFF2-40B4-BE49-F238E27FC236}">
                <a16:creationId xmlns:a16="http://schemas.microsoft.com/office/drawing/2014/main" id="{343D8C39-8109-4137-B0B8-D28FC9685D4E}"/>
              </a:ext>
            </a:extLst>
          </p:cNvPr>
          <p:cNvGrpSpPr/>
          <p:nvPr/>
        </p:nvGrpSpPr>
        <p:grpSpPr>
          <a:xfrm>
            <a:off x="37922" y="1415218"/>
            <a:ext cx="4281664" cy="668385"/>
            <a:chOff x="-102679" y="1645369"/>
            <a:chExt cx="3976381" cy="651492"/>
          </a:xfrm>
        </p:grpSpPr>
        <p:sp>
          <p:nvSpPr>
            <p:cNvPr id="10" name="Google Shape;340;p41">
              <a:extLst>
                <a:ext uri="{FF2B5EF4-FFF2-40B4-BE49-F238E27FC236}">
                  <a16:creationId xmlns:a16="http://schemas.microsoft.com/office/drawing/2014/main" id="{CC00898C-DD56-4127-BECF-CE319279CB0D}"/>
                </a:ext>
              </a:extLst>
            </p:cNvPr>
            <p:cNvSpPr/>
            <p:nvPr/>
          </p:nvSpPr>
          <p:spPr>
            <a:xfrm>
              <a:off x="-102679" y="1645369"/>
              <a:ext cx="3508508" cy="555054"/>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effectLst/>
                  <a:latin typeface="Consolas" panose="020B0609020204030204" pitchFamily="49" charset="0"/>
                </a:rPr>
                <a:t>Checks if value entered by user is </a:t>
              </a:r>
              <a:r>
                <a:rPr lang="en-US" sz="1600" b="1" dirty="0">
                  <a:solidFill>
                    <a:srgbClr val="CD8D8D"/>
                  </a:solidFill>
                  <a:effectLst/>
                  <a:latin typeface="Consolas" panose="020B0609020204030204" pitchFamily="49" charset="0"/>
                </a:rPr>
                <a:t>Y</a:t>
              </a:r>
              <a:r>
                <a:rPr lang="en-US" i="1" dirty="0">
                  <a:solidFill>
                    <a:schemeClr val="bg1"/>
                  </a:solidFill>
                  <a:effectLst/>
                  <a:latin typeface="Consolas" panose="020B0609020204030204" pitchFamily="49" charset="0"/>
                </a:rPr>
                <a:t> or </a:t>
              </a:r>
              <a:r>
                <a:rPr lang="en-US" sz="1600" b="1" dirty="0">
                  <a:solidFill>
                    <a:srgbClr val="CD8D8D"/>
                  </a:solidFill>
                  <a:effectLst/>
                  <a:latin typeface="Consolas" panose="020B0609020204030204" pitchFamily="49" charset="0"/>
                </a:rPr>
                <a:t>y</a:t>
              </a:r>
              <a:endParaRPr lang="en-US" b="1" dirty="0">
                <a:solidFill>
                  <a:srgbClr val="CD8D8D"/>
                </a:solidFill>
                <a:effectLst/>
                <a:latin typeface="Consolas" panose="020B0609020204030204" pitchFamily="49" charset="0"/>
              </a:endParaRPr>
            </a:p>
          </p:txBody>
        </p:sp>
        <p:cxnSp>
          <p:nvCxnSpPr>
            <p:cNvPr id="8" name="Google Shape;350;p41">
              <a:extLst>
                <a:ext uri="{FF2B5EF4-FFF2-40B4-BE49-F238E27FC236}">
                  <a16:creationId xmlns:a16="http://schemas.microsoft.com/office/drawing/2014/main" id="{1F3F9607-3DA3-4899-805A-FF343CEAFD44}"/>
                </a:ext>
              </a:extLst>
            </p:cNvPr>
            <p:cNvCxnSpPr>
              <a:cxnSpLocks/>
              <a:stCxn id="10" idx="3"/>
              <a:endCxn id="5" idx="1"/>
            </p:cNvCxnSpPr>
            <p:nvPr/>
          </p:nvCxnSpPr>
          <p:spPr>
            <a:xfrm>
              <a:off x="3405829" y="1922896"/>
              <a:ext cx="377220" cy="200819"/>
            </a:xfrm>
            <a:prstGeom prst="straightConnector1">
              <a:avLst/>
            </a:prstGeom>
            <a:noFill/>
            <a:ln w="19050" cap="flat" cmpd="sng">
              <a:solidFill>
                <a:srgbClr val="FFFFFF"/>
              </a:solidFill>
              <a:prstDash val="solid"/>
              <a:round/>
              <a:headEnd type="none" w="med" len="med"/>
              <a:tailEnd type="diamond" w="med" len="med"/>
            </a:ln>
          </p:spPr>
        </p:cxnSp>
        <p:sp>
          <p:nvSpPr>
            <p:cNvPr id="5" name="Left Bracket 4">
              <a:extLst>
                <a:ext uri="{FF2B5EF4-FFF2-40B4-BE49-F238E27FC236}">
                  <a16:creationId xmlns:a16="http://schemas.microsoft.com/office/drawing/2014/main" id="{24FC629F-D0E7-4355-B23D-20E29457C819}"/>
                </a:ext>
              </a:extLst>
            </p:cNvPr>
            <p:cNvSpPr/>
            <p:nvPr/>
          </p:nvSpPr>
          <p:spPr>
            <a:xfrm>
              <a:off x="3783049" y="1950567"/>
              <a:ext cx="90653" cy="346294"/>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sp>
        <p:nvSpPr>
          <p:cNvPr id="3" name="Rectangle: Single Corner Snipped 2">
            <a:extLst>
              <a:ext uri="{FF2B5EF4-FFF2-40B4-BE49-F238E27FC236}">
                <a16:creationId xmlns:a16="http://schemas.microsoft.com/office/drawing/2014/main" id="{483E46C3-A924-4DCB-B776-7B05F0101A3B}"/>
              </a:ext>
            </a:extLst>
          </p:cNvPr>
          <p:cNvSpPr/>
          <p:nvPr/>
        </p:nvSpPr>
        <p:spPr>
          <a:xfrm rot="10800000">
            <a:off x="3719944" y="-726111"/>
            <a:ext cx="5029200" cy="1192835"/>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Google Shape;204;p27">
            <a:extLst>
              <a:ext uri="{FF2B5EF4-FFF2-40B4-BE49-F238E27FC236}">
                <a16:creationId xmlns:a16="http://schemas.microsoft.com/office/drawing/2014/main" id="{7F89BE65-90D4-41C9-9F99-3276F445E819}"/>
              </a:ext>
            </a:extLst>
          </p:cNvPr>
          <p:cNvSpPr txBox="1">
            <a:spLocks/>
          </p:cNvSpPr>
          <p:nvPr/>
        </p:nvSpPr>
        <p:spPr>
          <a:xfrm flipH="1">
            <a:off x="3905849" y="-5397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800" dirty="0"/>
              <a:t>Code &amp; Explanation (contd..)</a:t>
            </a:r>
            <a:endParaRPr lang="en-IN" dirty="0"/>
          </a:p>
        </p:txBody>
      </p:sp>
      <p:grpSp>
        <p:nvGrpSpPr>
          <p:cNvPr id="41" name="Group 40">
            <a:extLst>
              <a:ext uri="{FF2B5EF4-FFF2-40B4-BE49-F238E27FC236}">
                <a16:creationId xmlns:a16="http://schemas.microsoft.com/office/drawing/2014/main" id="{ED5346BC-1294-4B62-9DE2-D6ECDFE3618D}"/>
              </a:ext>
            </a:extLst>
          </p:cNvPr>
          <p:cNvGrpSpPr/>
          <p:nvPr/>
        </p:nvGrpSpPr>
        <p:grpSpPr>
          <a:xfrm>
            <a:off x="37922" y="2200289"/>
            <a:ext cx="4700758" cy="1284864"/>
            <a:chOff x="-102679" y="1439512"/>
            <a:chExt cx="4365593" cy="1252390"/>
          </a:xfrm>
        </p:grpSpPr>
        <p:sp>
          <p:nvSpPr>
            <p:cNvPr id="42" name="Google Shape;340;p41">
              <a:extLst>
                <a:ext uri="{FF2B5EF4-FFF2-40B4-BE49-F238E27FC236}">
                  <a16:creationId xmlns:a16="http://schemas.microsoft.com/office/drawing/2014/main" id="{A8CE9EAE-E229-4CBC-8C36-210D247F1BCB}"/>
                </a:ext>
              </a:extLst>
            </p:cNvPr>
            <p:cNvSpPr/>
            <p:nvPr/>
          </p:nvSpPr>
          <p:spPr>
            <a:xfrm>
              <a:off x="-102679" y="1573933"/>
              <a:ext cx="3508508" cy="1117969"/>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171450" indent="-171450">
                <a:buClr>
                  <a:srgbClr val="CD8D8D"/>
                </a:buClr>
                <a:buFont typeface="Arial" panose="020B0604020202020204" pitchFamily="34" charset="0"/>
                <a:buChar char="•"/>
              </a:pPr>
              <a:r>
                <a:rPr lang="en-US" sz="1600" b="1" dirty="0">
                  <a:solidFill>
                    <a:schemeClr val="bg1"/>
                  </a:solidFill>
                  <a:latin typeface="Consolas" panose="020B0609020204030204" pitchFamily="49" charset="0"/>
                </a:rPr>
                <a:t>rm</a:t>
              </a:r>
              <a:r>
                <a:rPr lang="en-US" i="1" dirty="0">
                  <a:solidFill>
                    <a:schemeClr val="bg1"/>
                  </a:solidFill>
                  <a:latin typeface="Consolas" panose="020B0609020204030204" pitchFamily="49" charset="0"/>
                </a:rPr>
                <a:t> command removes/deletes the file</a:t>
              </a:r>
            </a:p>
            <a:p>
              <a:pPr marL="171450" indent="-171450">
                <a:buClr>
                  <a:srgbClr val="CD8D8D"/>
                </a:buClr>
                <a:buFont typeface="Arial" panose="020B0604020202020204" pitchFamily="34" charset="0"/>
                <a:buChar char="•"/>
              </a:pPr>
              <a:r>
                <a:rPr lang="en-US" b="1" dirty="0" err="1">
                  <a:solidFill>
                    <a:srgbClr val="FFB454"/>
                  </a:solidFill>
                  <a:latin typeface="Consolas" panose="020B0609020204030204" pitchFamily="49" charset="0"/>
                </a:rPr>
                <a:t>itemname</a:t>
              </a:r>
              <a:r>
                <a:rPr lang="en-US" i="1" dirty="0">
                  <a:solidFill>
                    <a:schemeClr val="bg1"/>
                  </a:solidFill>
                  <a:latin typeface="Consolas" panose="020B0609020204030204" pitchFamily="49" charset="0"/>
                </a:rPr>
                <a:t> and its </a:t>
              </a:r>
              <a:r>
                <a:rPr lang="en-US" b="1" dirty="0">
                  <a:solidFill>
                    <a:srgbClr val="FFB454"/>
                  </a:solidFill>
                  <a:latin typeface="Consolas" panose="020B0609020204030204" pitchFamily="49" charset="0"/>
                </a:rPr>
                <a:t>absolute path </a:t>
              </a:r>
              <a:r>
                <a:rPr lang="en-US" i="1" dirty="0">
                  <a:solidFill>
                    <a:schemeClr val="bg1"/>
                  </a:solidFill>
                  <a:latin typeface="Consolas" panose="020B0609020204030204" pitchFamily="49" charset="0"/>
                </a:rPr>
                <a:t>are printed on screen with a </a:t>
              </a:r>
              <a:r>
                <a:rPr lang="en-US" b="1" dirty="0">
                  <a:solidFill>
                    <a:schemeClr val="bg1"/>
                  </a:solidFill>
                  <a:latin typeface="Consolas" panose="020B0609020204030204" pitchFamily="49" charset="0"/>
                </a:rPr>
                <a:t>[ Deletion Successful ]</a:t>
              </a:r>
              <a:r>
                <a:rPr lang="en-US" i="1" dirty="0">
                  <a:solidFill>
                    <a:schemeClr val="bg1"/>
                  </a:solidFill>
                  <a:latin typeface="Consolas" panose="020B0609020204030204" pitchFamily="49" charset="0"/>
                </a:rPr>
                <a:t> message</a:t>
              </a:r>
              <a:endParaRPr lang="en-US" i="1" dirty="0">
                <a:solidFill>
                  <a:schemeClr val="bg1"/>
                </a:solidFill>
                <a:effectLst/>
                <a:latin typeface="Consolas" panose="020B0609020204030204" pitchFamily="49" charset="0"/>
              </a:endParaRPr>
            </a:p>
          </p:txBody>
        </p:sp>
        <p:cxnSp>
          <p:nvCxnSpPr>
            <p:cNvPr id="43" name="Google Shape;350;p41">
              <a:extLst>
                <a:ext uri="{FF2B5EF4-FFF2-40B4-BE49-F238E27FC236}">
                  <a16:creationId xmlns:a16="http://schemas.microsoft.com/office/drawing/2014/main" id="{2FAB0607-44B8-4447-A140-7EDF6790A620}"/>
                </a:ext>
              </a:extLst>
            </p:cNvPr>
            <p:cNvCxnSpPr>
              <a:cxnSpLocks/>
              <a:stCxn id="42" idx="3"/>
              <a:endCxn id="44" idx="1"/>
            </p:cNvCxnSpPr>
            <p:nvPr/>
          </p:nvCxnSpPr>
          <p:spPr>
            <a:xfrm flipV="1">
              <a:off x="3405829" y="1824088"/>
              <a:ext cx="766432" cy="308829"/>
            </a:xfrm>
            <a:prstGeom prst="straightConnector1">
              <a:avLst/>
            </a:prstGeom>
            <a:noFill/>
            <a:ln w="19050" cap="flat" cmpd="sng">
              <a:solidFill>
                <a:srgbClr val="FFFFFF"/>
              </a:solidFill>
              <a:prstDash val="solid"/>
              <a:round/>
              <a:headEnd type="none" w="med" len="med"/>
              <a:tailEnd type="diamond" w="med" len="med"/>
            </a:ln>
          </p:spPr>
        </p:cxnSp>
        <p:sp>
          <p:nvSpPr>
            <p:cNvPr id="44" name="Left Bracket 43">
              <a:extLst>
                <a:ext uri="{FF2B5EF4-FFF2-40B4-BE49-F238E27FC236}">
                  <a16:creationId xmlns:a16="http://schemas.microsoft.com/office/drawing/2014/main" id="{19FD9DF9-566E-4F1D-8B6E-45805058FDDB}"/>
                </a:ext>
              </a:extLst>
            </p:cNvPr>
            <p:cNvSpPr/>
            <p:nvPr/>
          </p:nvSpPr>
          <p:spPr>
            <a:xfrm>
              <a:off x="4172261" y="1439512"/>
              <a:ext cx="90653" cy="76915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45" name="Group 44">
            <a:extLst>
              <a:ext uri="{FF2B5EF4-FFF2-40B4-BE49-F238E27FC236}">
                <a16:creationId xmlns:a16="http://schemas.microsoft.com/office/drawing/2014/main" id="{67193779-733C-4C27-97A1-09298E3B3EBB}"/>
              </a:ext>
            </a:extLst>
          </p:cNvPr>
          <p:cNvGrpSpPr/>
          <p:nvPr/>
        </p:nvGrpSpPr>
        <p:grpSpPr>
          <a:xfrm>
            <a:off x="32907" y="3027996"/>
            <a:ext cx="4705773" cy="1366707"/>
            <a:chOff x="-107336" y="1334717"/>
            <a:chExt cx="4370250" cy="1332158"/>
          </a:xfrm>
        </p:grpSpPr>
        <p:sp>
          <p:nvSpPr>
            <p:cNvPr id="46" name="Google Shape;340;p41">
              <a:extLst>
                <a:ext uri="{FF2B5EF4-FFF2-40B4-BE49-F238E27FC236}">
                  <a16:creationId xmlns:a16="http://schemas.microsoft.com/office/drawing/2014/main" id="{70319AC3-7A10-4A68-AA28-FC220FF7853D}"/>
                </a:ext>
              </a:extLst>
            </p:cNvPr>
            <p:cNvSpPr/>
            <p:nvPr/>
          </p:nvSpPr>
          <p:spPr>
            <a:xfrm>
              <a:off x="-107336" y="2165877"/>
              <a:ext cx="3508508" cy="500998"/>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latin typeface="Consolas" panose="020B0609020204030204" pitchFamily="49" charset="0"/>
                </a:rPr>
                <a:t>After the deletion, number of files deleted is </a:t>
              </a:r>
              <a:r>
                <a:rPr lang="en-US" b="1" dirty="0">
                  <a:solidFill>
                    <a:schemeClr val="bg1"/>
                  </a:solidFill>
                  <a:latin typeface="Consolas" panose="020B0609020204030204" pitchFamily="49" charset="0"/>
                </a:rPr>
                <a:t>incremented</a:t>
              </a:r>
              <a:r>
                <a:rPr lang="en-US" i="1" dirty="0">
                  <a:solidFill>
                    <a:schemeClr val="bg1"/>
                  </a:solidFill>
                  <a:latin typeface="Consolas" panose="020B0609020204030204" pitchFamily="49" charset="0"/>
                </a:rPr>
                <a:t> by </a:t>
              </a:r>
              <a:r>
                <a:rPr lang="en-US" b="1" dirty="0">
                  <a:solidFill>
                    <a:schemeClr val="bg1"/>
                  </a:solidFill>
                  <a:latin typeface="Consolas" panose="020B0609020204030204" pitchFamily="49" charset="0"/>
                </a:rPr>
                <a:t>1</a:t>
              </a:r>
              <a:endParaRPr lang="en-US" b="1" dirty="0">
                <a:solidFill>
                  <a:schemeClr val="bg1"/>
                </a:solidFill>
                <a:effectLst/>
                <a:latin typeface="Consolas" panose="020B0609020204030204" pitchFamily="49" charset="0"/>
              </a:endParaRPr>
            </a:p>
          </p:txBody>
        </p:sp>
        <p:cxnSp>
          <p:nvCxnSpPr>
            <p:cNvPr id="47" name="Google Shape;350;p41">
              <a:extLst>
                <a:ext uri="{FF2B5EF4-FFF2-40B4-BE49-F238E27FC236}">
                  <a16:creationId xmlns:a16="http://schemas.microsoft.com/office/drawing/2014/main" id="{1B189176-5EB6-4939-9E31-475B99C7032C}"/>
                </a:ext>
              </a:extLst>
            </p:cNvPr>
            <p:cNvCxnSpPr>
              <a:cxnSpLocks/>
              <a:stCxn id="46" idx="3"/>
              <a:endCxn id="48" idx="1"/>
            </p:cNvCxnSpPr>
            <p:nvPr/>
          </p:nvCxnSpPr>
          <p:spPr>
            <a:xfrm flipV="1">
              <a:off x="3401172" y="1407140"/>
              <a:ext cx="771089" cy="1009237"/>
            </a:xfrm>
            <a:prstGeom prst="straightConnector1">
              <a:avLst/>
            </a:prstGeom>
            <a:noFill/>
            <a:ln w="19050" cap="flat" cmpd="sng">
              <a:solidFill>
                <a:srgbClr val="FFFFFF"/>
              </a:solidFill>
              <a:prstDash val="solid"/>
              <a:round/>
              <a:headEnd type="none" w="med" len="med"/>
              <a:tailEnd type="diamond" w="med" len="med"/>
            </a:ln>
          </p:spPr>
        </p:cxnSp>
        <p:sp>
          <p:nvSpPr>
            <p:cNvPr id="48" name="Left Bracket 47">
              <a:extLst>
                <a:ext uri="{FF2B5EF4-FFF2-40B4-BE49-F238E27FC236}">
                  <a16:creationId xmlns:a16="http://schemas.microsoft.com/office/drawing/2014/main" id="{50EB6EAE-194E-4EE5-AD64-BFCE7C65B48F}"/>
                </a:ext>
              </a:extLst>
            </p:cNvPr>
            <p:cNvSpPr/>
            <p:nvPr/>
          </p:nvSpPr>
          <p:spPr>
            <a:xfrm>
              <a:off x="4172261" y="1334717"/>
              <a:ext cx="90653" cy="144845"/>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7" name="slide-10_c">
            <a:hlinkClick r:id="" action="ppaction://media"/>
            <a:extLst>
              <a:ext uri="{FF2B5EF4-FFF2-40B4-BE49-F238E27FC236}">
                <a16:creationId xmlns:a16="http://schemas.microsoft.com/office/drawing/2014/main" id="{61BDA960-D203-4097-A56F-9E89D36C64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38530" y="26572"/>
            <a:ext cx="440153" cy="440153"/>
          </a:xfrm>
          <a:prstGeom prst="rect">
            <a:avLst/>
          </a:prstGeom>
        </p:spPr>
      </p:pic>
    </p:spTree>
    <p:extLst>
      <p:ext uri="{BB962C8B-B14F-4D97-AF65-F5344CB8AC3E}">
        <p14:creationId xmlns:p14="http://schemas.microsoft.com/office/powerpoint/2010/main" val="3081869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13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right)">
                                      <p:cBhvr>
                                        <p:cTn id="16" dur="500"/>
                                        <p:tgtEl>
                                          <p:spTgt spid="4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right)">
                                      <p:cBhvr>
                                        <p:cTn id="2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42B9D0-E79F-4B80-9C51-60398A13751A}"/>
              </a:ext>
            </a:extLst>
          </p:cNvPr>
          <p:cNvSpPr txBox="1"/>
          <p:nvPr/>
        </p:nvSpPr>
        <p:spPr>
          <a:xfrm>
            <a:off x="3905848" y="1664493"/>
            <a:ext cx="5205245" cy="2031325"/>
          </a:xfrm>
          <a:prstGeom prst="rect">
            <a:avLst/>
          </a:prstGeom>
          <a:noFill/>
          <a:ln>
            <a:solidFill>
              <a:schemeClr val="bg1">
                <a:lumMod val="50000"/>
              </a:schemeClr>
            </a:solidFill>
            <a:prstDash val="dash"/>
          </a:ln>
        </p:spPr>
        <p:txBody>
          <a:bodyPr wrap="square" rtlCol="0">
            <a:spAutoFit/>
          </a:bodyPr>
          <a:lstStyle/>
          <a:p>
            <a:r>
              <a:rPr lang="en-IN" b="0" dirty="0">
                <a:solidFill>
                  <a:srgbClr val="F8F8F8"/>
                </a:solidFill>
                <a:effectLst/>
                <a:latin typeface="Consolas" panose="020B0609020204030204" pitchFamily="49" charset="0"/>
              </a:rPr>
              <a:t>    </a:t>
            </a:r>
            <a:r>
              <a:rPr lang="en-IN" b="0" dirty="0" err="1">
                <a:solidFill>
                  <a:srgbClr val="F12727"/>
                </a:solidFill>
                <a:effectLst/>
                <a:latin typeface="Consolas" panose="020B0609020204030204" pitchFamily="49" charset="0"/>
              </a:rPr>
              <a:t>elif</a:t>
            </a:r>
            <a:r>
              <a:rPr lang="en-IN" b="0" dirty="0">
                <a:solidFill>
                  <a:srgbClr val="F8F8F8"/>
                </a:solidFill>
                <a:effectLst/>
                <a:latin typeface="Consolas" panose="020B0609020204030204" pitchFamily="49" charset="0"/>
              </a:rPr>
              <a:t> [[ </a:t>
            </a:r>
            <a:r>
              <a:rPr lang="en-IN" b="0" i="1" dirty="0">
                <a:solidFill>
                  <a:srgbClr val="FB9A4B"/>
                </a:solidFill>
                <a:effectLst/>
                <a:latin typeface="Consolas" panose="020B0609020204030204" pitchFamily="49" charset="0"/>
              </a:rPr>
              <a:t>$input</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dirty="0">
                <a:solidFill>
                  <a:srgbClr val="CD8D8D"/>
                </a:solidFill>
                <a:effectLst/>
                <a:latin typeface="Consolas" panose="020B0609020204030204" pitchFamily="49" charset="0"/>
              </a:rPr>
              <a:t>'n'</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i="1" dirty="0">
                <a:solidFill>
                  <a:srgbClr val="FB9A4B"/>
                </a:solidFill>
                <a:effectLst/>
                <a:latin typeface="Consolas" panose="020B0609020204030204" pitchFamily="49" charset="0"/>
              </a:rPr>
              <a:t>$input</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r>
              <a:rPr lang="en-IN" b="0" dirty="0">
                <a:solidFill>
                  <a:srgbClr val="F8F8F8"/>
                </a:solidFill>
                <a:effectLst/>
                <a:latin typeface="Consolas" panose="020B0609020204030204" pitchFamily="49" charset="0"/>
              </a:rPr>
              <a:t> </a:t>
            </a:r>
            <a:r>
              <a:rPr lang="en-IN" b="0" dirty="0">
                <a:solidFill>
                  <a:srgbClr val="CD8D8D"/>
                </a:solidFill>
                <a:effectLst/>
                <a:latin typeface="Consolas" panose="020B0609020204030204" pitchFamily="49" charset="0"/>
              </a:rPr>
              <a:t>'N'</a:t>
            </a:r>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then</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r>
              <a:rPr lang="en-IN" b="0" dirty="0">
                <a:solidFill>
                  <a:srgbClr val="F8F8F8"/>
                </a:solidFill>
                <a:effectLst/>
                <a:latin typeface="Consolas" panose="020B0609020204030204" pitchFamily="49" charset="0"/>
              </a:rPr>
              <a:t> [ FILE NOT DELETED ]</a:t>
            </a: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else</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r>
              <a:rPr lang="en-IN" b="0" dirty="0">
                <a:solidFill>
                  <a:srgbClr val="F8F8F8"/>
                </a:solidFill>
                <a:effectLst/>
                <a:latin typeface="Consolas" panose="020B0609020204030204" pitchFamily="49" charset="0"/>
              </a:rPr>
              <a:t> [ INVALID INPUT – FILE NOT DELETED ]</a:t>
            </a:r>
          </a:p>
          <a:p>
            <a:r>
              <a:rPr lang="en-IN" b="0" dirty="0">
                <a:solidFill>
                  <a:srgbClr val="F8F8F8"/>
                </a:solidFill>
                <a:effectLst/>
                <a:latin typeface="Consolas" panose="020B0609020204030204" pitchFamily="49" charset="0"/>
              </a:rPr>
              <a:t>        </a:t>
            </a:r>
            <a:r>
              <a:rPr lang="en-IN" b="0" dirty="0">
                <a:solidFill>
                  <a:srgbClr val="FFB454"/>
                </a:solidFill>
                <a:effectLst/>
                <a:latin typeface="Consolas" panose="020B0609020204030204" pitchFamily="49" charset="0"/>
              </a:rPr>
              <a:t>echo</a:t>
            </a:r>
            <a:endParaRPr lang="en-IN" b="0" dirty="0">
              <a:solidFill>
                <a:srgbClr val="F8F8F8"/>
              </a:solidFill>
              <a:effectLst/>
              <a:latin typeface="Consolas" panose="020B0609020204030204" pitchFamily="49" charset="0"/>
            </a:endParaRPr>
          </a:p>
          <a:p>
            <a:r>
              <a:rPr lang="en-IN" b="0" dirty="0">
                <a:solidFill>
                  <a:srgbClr val="F8F8F8"/>
                </a:solidFill>
                <a:effectLst/>
                <a:latin typeface="Consolas" panose="020B0609020204030204" pitchFamily="49" charset="0"/>
              </a:rPr>
              <a:t>    </a:t>
            </a:r>
            <a:r>
              <a:rPr lang="en-IN" b="0" dirty="0">
                <a:solidFill>
                  <a:srgbClr val="F12727"/>
                </a:solidFill>
                <a:effectLst/>
                <a:latin typeface="Consolas" panose="020B0609020204030204" pitchFamily="49" charset="0"/>
              </a:rPr>
              <a:t>fi</a:t>
            </a:r>
            <a:endParaRPr lang="en-IN" b="0" dirty="0">
              <a:solidFill>
                <a:srgbClr val="F8F8F8"/>
              </a:solidFill>
              <a:effectLst/>
              <a:latin typeface="Consolas" panose="020B0609020204030204" pitchFamily="49" charset="0"/>
            </a:endParaRPr>
          </a:p>
          <a:p>
            <a:r>
              <a:rPr lang="en-IN" b="0" dirty="0">
                <a:solidFill>
                  <a:srgbClr val="F12727"/>
                </a:solidFill>
                <a:effectLst/>
                <a:latin typeface="Consolas" panose="020B0609020204030204" pitchFamily="49" charset="0"/>
              </a:rPr>
              <a:t>done</a:t>
            </a:r>
            <a:endParaRPr lang="en-IN" b="0" dirty="0">
              <a:solidFill>
                <a:srgbClr val="F8F8F8"/>
              </a:solidFill>
              <a:effectLst/>
              <a:latin typeface="Consolas" panose="020B0609020204030204" pitchFamily="49" charset="0"/>
            </a:endParaRPr>
          </a:p>
        </p:txBody>
      </p:sp>
      <p:grpSp>
        <p:nvGrpSpPr>
          <p:cNvPr id="13" name="Group 12">
            <a:extLst>
              <a:ext uri="{FF2B5EF4-FFF2-40B4-BE49-F238E27FC236}">
                <a16:creationId xmlns:a16="http://schemas.microsoft.com/office/drawing/2014/main" id="{343D8C39-8109-4137-B0B8-D28FC9685D4E}"/>
              </a:ext>
            </a:extLst>
          </p:cNvPr>
          <p:cNvGrpSpPr/>
          <p:nvPr/>
        </p:nvGrpSpPr>
        <p:grpSpPr>
          <a:xfrm>
            <a:off x="37922" y="1238568"/>
            <a:ext cx="4281664" cy="1292700"/>
            <a:chOff x="-102679" y="1473186"/>
            <a:chExt cx="3976381" cy="1260028"/>
          </a:xfrm>
        </p:grpSpPr>
        <p:sp>
          <p:nvSpPr>
            <p:cNvPr id="10" name="Google Shape;340;p41">
              <a:extLst>
                <a:ext uri="{FF2B5EF4-FFF2-40B4-BE49-F238E27FC236}">
                  <a16:creationId xmlns:a16="http://schemas.microsoft.com/office/drawing/2014/main" id="{CC00898C-DD56-4127-BECF-CE319279CB0D}"/>
                </a:ext>
              </a:extLst>
            </p:cNvPr>
            <p:cNvSpPr/>
            <p:nvPr/>
          </p:nvSpPr>
          <p:spPr>
            <a:xfrm>
              <a:off x="-102679" y="1473186"/>
              <a:ext cx="3508508" cy="962454"/>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effectLst/>
                  <a:latin typeface="Consolas" panose="020B0609020204030204" pitchFamily="49" charset="0"/>
                </a:rPr>
                <a:t>When check for </a:t>
              </a:r>
              <a:r>
                <a:rPr lang="en-US" b="1" dirty="0">
                  <a:solidFill>
                    <a:srgbClr val="CD8D8D"/>
                  </a:solidFill>
                  <a:effectLst/>
                  <a:latin typeface="Consolas" panose="020B0609020204030204" pitchFamily="49" charset="0"/>
                </a:rPr>
                <a:t>Y</a:t>
              </a:r>
              <a:r>
                <a:rPr lang="en-US" i="1" dirty="0">
                  <a:solidFill>
                    <a:schemeClr val="bg1"/>
                  </a:solidFill>
                  <a:effectLst/>
                  <a:latin typeface="Consolas" panose="020B0609020204030204" pitchFamily="49" charset="0"/>
                </a:rPr>
                <a:t> or </a:t>
              </a:r>
              <a:r>
                <a:rPr lang="en-US" b="1" dirty="0">
                  <a:solidFill>
                    <a:srgbClr val="CD8D8D"/>
                  </a:solidFill>
                  <a:effectLst/>
                  <a:latin typeface="Consolas" panose="020B0609020204030204" pitchFamily="49" charset="0"/>
                </a:rPr>
                <a:t>y</a:t>
              </a:r>
              <a:r>
                <a:rPr lang="en-US" i="1" dirty="0">
                  <a:solidFill>
                    <a:schemeClr val="bg1"/>
                  </a:solidFill>
                  <a:effectLst/>
                  <a:latin typeface="Consolas" panose="020B0609020204030204" pitchFamily="49" charset="0"/>
                </a:rPr>
                <a:t> fails, program checks for </a:t>
              </a:r>
              <a:r>
                <a:rPr lang="en-US" b="1" dirty="0">
                  <a:solidFill>
                    <a:srgbClr val="CD8D8D"/>
                  </a:solidFill>
                  <a:effectLst/>
                  <a:latin typeface="Consolas" panose="020B0609020204030204" pitchFamily="49" charset="0"/>
                </a:rPr>
                <a:t>N</a:t>
              </a:r>
              <a:r>
                <a:rPr lang="en-US" i="1" dirty="0">
                  <a:solidFill>
                    <a:schemeClr val="bg1"/>
                  </a:solidFill>
                  <a:effectLst/>
                  <a:latin typeface="Consolas" panose="020B0609020204030204" pitchFamily="49" charset="0"/>
                </a:rPr>
                <a:t> or </a:t>
              </a:r>
              <a:r>
                <a:rPr lang="en-US" b="1" dirty="0">
                  <a:solidFill>
                    <a:srgbClr val="CD8D8D"/>
                  </a:solidFill>
                  <a:effectLst/>
                  <a:latin typeface="Consolas" panose="020B0609020204030204" pitchFamily="49" charset="0"/>
                </a:rPr>
                <a:t>n</a:t>
              </a:r>
              <a:r>
                <a:rPr lang="en-US" i="1" dirty="0">
                  <a:solidFill>
                    <a:schemeClr val="bg1"/>
                  </a:solidFill>
                  <a:effectLst/>
                  <a:latin typeface="Consolas" panose="020B0609020204030204" pitchFamily="49" charset="0"/>
                </a:rPr>
                <a:t>, and if this check passes, </a:t>
              </a:r>
              <a:r>
                <a:rPr lang="en-US" b="1" dirty="0">
                  <a:solidFill>
                    <a:schemeClr val="bg1"/>
                  </a:solidFill>
                  <a:effectLst/>
                  <a:latin typeface="Consolas" panose="020B0609020204030204" pitchFamily="49" charset="0"/>
                </a:rPr>
                <a:t>[ FILE NOT DELETED ] </a:t>
              </a:r>
              <a:r>
                <a:rPr lang="en-US" i="1" dirty="0">
                  <a:solidFill>
                    <a:schemeClr val="bg1"/>
                  </a:solidFill>
                  <a:effectLst/>
                  <a:latin typeface="Consolas" panose="020B0609020204030204" pitchFamily="49" charset="0"/>
                </a:rPr>
                <a:t>message is printed</a:t>
              </a:r>
              <a:endParaRPr lang="en-US" b="1" dirty="0">
                <a:solidFill>
                  <a:schemeClr val="bg1"/>
                </a:solidFill>
                <a:effectLst/>
                <a:latin typeface="Consolas" panose="020B0609020204030204" pitchFamily="49" charset="0"/>
              </a:endParaRPr>
            </a:p>
          </p:txBody>
        </p:sp>
        <p:cxnSp>
          <p:nvCxnSpPr>
            <p:cNvPr id="8" name="Google Shape;350;p41">
              <a:extLst>
                <a:ext uri="{FF2B5EF4-FFF2-40B4-BE49-F238E27FC236}">
                  <a16:creationId xmlns:a16="http://schemas.microsoft.com/office/drawing/2014/main" id="{1F3F9607-3DA3-4899-805A-FF343CEAFD44}"/>
                </a:ext>
              </a:extLst>
            </p:cNvPr>
            <p:cNvCxnSpPr>
              <a:cxnSpLocks/>
              <a:stCxn id="10" idx="3"/>
              <a:endCxn id="5" idx="1"/>
            </p:cNvCxnSpPr>
            <p:nvPr/>
          </p:nvCxnSpPr>
          <p:spPr>
            <a:xfrm>
              <a:off x="3405829" y="1954413"/>
              <a:ext cx="377220" cy="397606"/>
            </a:xfrm>
            <a:prstGeom prst="straightConnector1">
              <a:avLst/>
            </a:prstGeom>
            <a:noFill/>
            <a:ln w="19050" cap="flat" cmpd="sng">
              <a:solidFill>
                <a:srgbClr val="FFFFFF"/>
              </a:solidFill>
              <a:prstDash val="solid"/>
              <a:round/>
              <a:headEnd type="none" w="med" len="med"/>
              <a:tailEnd type="diamond" w="med" len="med"/>
            </a:ln>
          </p:spPr>
        </p:cxnSp>
        <p:sp>
          <p:nvSpPr>
            <p:cNvPr id="5" name="Left Bracket 4">
              <a:extLst>
                <a:ext uri="{FF2B5EF4-FFF2-40B4-BE49-F238E27FC236}">
                  <a16:creationId xmlns:a16="http://schemas.microsoft.com/office/drawing/2014/main" id="{24FC629F-D0E7-4355-B23D-20E29457C819}"/>
                </a:ext>
              </a:extLst>
            </p:cNvPr>
            <p:cNvSpPr/>
            <p:nvPr/>
          </p:nvSpPr>
          <p:spPr>
            <a:xfrm>
              <a:off x="3783049" y="1970824"/>
              <a:ext cx="90653" cy="762390"/>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sp>
        <p:nvSpPr>
          <p:cNvPr id="3" name="Rectangle: Single Corner Snipped 2">
            <a:extLst>
              <a:ext uri="{FF2B5EF4-FFF2-40B4-BE49-F238E27FC236}">
                <a16:creationId xmlns:a16="http://schemas.microsoft.com/office/drawing/2014/main" id="{483E46C3-A924-4DCB-B776-7B05F0101A3B}"/>
              </a:ext>
            </a:extLst>
          </p:cNvPr>
          <p:cNvSpPr/>
          <p:nvPr/>
        </p:nvSpPr>
        <p:spPr>
          <a:xfrm rot="10800000">
            <a:off x="3719944" y="-726111"/>
            <a:ext cx="5029200" cy="1192835"/>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Google Shape;204;p27">
            <a:extLst>
              <a:ext uri="{FF2B5EF4-FFF2-40B4-BE49-F238E27FC236}">
                <a16:creationId xmlns:a16="http://schemas.microsoft.com/office/drawing/2014/main" id="{7F89BE65-90D4-41C9-9F99-3276F445E819}"/>
              </a:ext>
            </a:extLst>
          </p:cNvPr>
          <p:cNvSpPr txBox="1">
            <a:spLocks/>
          </p:cNvSpPr>
          <p:nvPr/>
        </p:nvSpPr>
        <p:spPr>
          <a:xfrm flipH="1">
            <a:off x="3905849" y="-5397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800" dirty="0"/>
              <a:t>Code &amp; Explanation (contd..)</a:t>
            </a:r>
            <a:endParaRPr lang="en-IN" dirty="0"/>
          </a:p>
        </p:txBody>
      </p:sp>
      <p:grpSp>
        <p:nvGrpSpPr>
          <p:cNvPr id="45" name="Group 44">
            <a:extLst>
              <a:ext uri="{FF2B5EF4-FFF2-40B4-BE49-F238E27FC236}">
                <a16:creationId xmlns:a16="http://schemas.microsoft.com/office/drawing/2014/main" id="{67193779-733C-4C27-97A1-09298E3B3EBB}"/>
              </a:ext>
            </a:extLst>
          </p:cNvPr>
          <p:cNvGrpSpPr/>
          <p:nvPr/>
        </p:nvGrpSpPr>
        <p:grpSpPr>
          <a:xfrm>
            <a:off x="37920" y="2606792"/>
            <a:ext cx="4282148" cy="1203328"/>
            <a:chOff x="-102680" y="924163"/>
            <a:chExt cx="3976828" cy="1172916"/>
          </a:xfrm>
        </p:grpSpPr>
        <p:sp>
          <p:nvSpPr>
            <p:cNvPr id="46" name="Google Shape;340;p41">
              <a:extLst>
                <a:ext uri="{FF2B5EF4-FFF2-40B4-BE49-F238E27FC236}">
                  <a16:creationId xmlns:a16="http://schemas.microsoft.com/office/drawing/2014/main" id="{70319AC3-7A10-4A68-AA28-FC220FF7853D}"/>
                </a:ext>
              </a:extLst>
            </p:cNvPr>
            <p:cNvSpPr/>
            <p:nvPr/>
          </p:nvSpPr>
          <p:spPr>
            <a:xfrm>
              <a:off x="-102680" y="979945"/>
              <a:ext cx="3508508" cy="1117134"/>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285750" indent="-285750">
                <a:buClr>
                  <a:srgbClr val="CD8D8D"/>
                </a:buClr>
                <a:buFont typeface="Arial" panose="020B0604020202020204" pitchFamily="34" charset="0"/>
                <a:buChar char="•"/>
              </a:pPr>
              <a:r>
                <a:rPr lang="en-US" i="1" dirty="0">
                  <a:solidFill>
                    <a:schemeClr val="bg1"/>
                  </a:solidFill>
                  <a:effectLst/>
                  <a:latin typeface="Consolas" panose="020B0609020204030204" pitchFamily="49" charset="0"/>
                </a:rPr>
                <a:t>When user </a:t>
              </a:r>
              <a:r>
                <a:rPr lang="en-US" i="1" dirty="0">
                  <a:solidFill>
                    <a:schemeClr val="bg1"/>
                  </a:solidFill>
                  <a:latin typeface="Consolas" panose="020B0609020204030204" pitchFamily="49" charset="0"/>
                </a:rPr>
                <a:t>enters anything other than </a:t>
              </a:r>
              <a:r>
                <a:rPr lang="en-US" b="1" dirty="0">
                  <a:solidFill>
                    <a:srgbClr val="CD8D8D"/>
                  </a:solidFill>
                  <a:latin typeface="Consolas" panose="020B0609020204030204" pitchFamily="49" charset="0"/>
                </a:rPr>
                <a:t>Y</a:t>
              </a:r>
              <a:r>
                <a:rPr lang="en-US" i="1" dirty="0">
                  <a:solidFill>
                    <a:schemeClr val="bg1"/>
                  </a:solidFill>
                  <a:latin typeface="Consolas" panose="020B0609020204030204" pitchFamily="49" charset="0"/>
                </a:rPr>
                <a:t> or </a:t>
              </a:r>
              <a:r>
                <a:rPr lang="en-US" b="1" dirty="0">
                  <a:solidFill>
                    <a:srgbClr val="CD8D8D"/>
                  </a:solidFill>
                  <a:latin typeface="Consolas" panose="020B0609020204030204" pitchFamily="49" charset="0"/>
                </a:rPr>
                <a:t>N</a:t>
              </a:r>
              <a:r>
                <a:rPr lang="en-US" i="1" dirty="0">
                  <a:solidFill>
                    <a:schemeClr val="bg1"/>
                  </a:solidFill>
                  <a:latin typeface="Consolas" panose="020B0609020204030204" pitchFamily="49" charset="0"/>
                </a:rPr>
                <a:t> or </a:t>
              </a:r>
              <a:r>
                <a:rPr lang="en-US" b="1" dirty="0">
                  <a:solidFill>
                    <a:srgbClr val="CD8D8D"/>
                  </a:solidFill>
                  <a:latin typeface="Consolas" panose="020B0609020204030204" pitchFamily="49" charset="0"/>
                </a:rPr>
                <a:t>y</a:t>
              </a:r>
              <a:r>
                <a:rPr lang="en-US" i="1" dirty="0">
                  <a:solidFill>
                    <a:schemeClr val="bg1"/>
                  </a:solidFill>
                  <a:latin typeface="Consolas" panose="020B0609020204030204" pitchFamily="49" charset="0"/>
                </a:rPr>
                <a:t> or </a:t>
              </a:r>
              <a:r>
                <a:rPr lang="en-US" b="1" dirty="0">
                  <a:solidFill>
                    <a:srgbClr val="CD8D8D"/>
                  </a:solidFill>
                  <a:latin typeface="Consolas" panose="020B0609020204030204" pitchFamily="49" charset="0"/>
                </a:rPr>
                <a:t>n</a:t>
              </a:r>
              <a:r>
                <a:rPr lang="en-US" b="1" i="1" dirty="0">
                  <a:solidFill>
                    <a:schemeClr val="bg1"/>
                  </a:solidFill>
                  <a:latin typeface="Consolas" panose="020B0609020204030204" pitchFamily="49" charset="0"/>
                </a:rPr>
                <a:t>,</a:t>
              </a:r>
              <a:r>
                <a:rPr lang="en-IN" b="0" dirty="0">
                  <a:solidFill>
                    <a:srgbClr val="F8F8F8"/>
                  </a:solidFill>
                  <a:effectLst/>
                  <a:latin typeface="Consolas" panose="020B0609020204030204" pitchFamily="49" charset="0"/>
                </a:rPr>
                <a:t> </a:t>
              </a:r>
              <a:r>
                <a:rPr lang="en-IN" b="1" dirty="0">
                  <a:solidFill>
                    <a:srgbClr val="F8F8F8"/>
                  </a:solidFill>
                  <a:effectLst/>
                  <a:latin typeface="Consolas" panose="020B0609020204030204" pitchFamily="49" charset="0"/>
                </a:rPr>
                <a:t>[ INVALID INPUT ] </a:t>
              </a:r>
              <a:r>
                <a:rPr lang="en-US" i="1" dirty="0">
                  <a:solidFill>
                    <a:schemeClr val="bg1"/>
                  </a:solidFill>
                  <a:latin typeface="Consolas" panose="020B0609020204030204" pitchFamily="49" charset="0"/>
                </a:rPr>
                <a:t>message is printed.</a:t>
              </a:r>
            </a:p>
            <a:p>
              <a:pPr marL="285750" indent="-285750">
                <a:buClr>
                  <a:srgbClr val="CD8D8D"/>
                </a:buClr>
                <a:buFont typeface="Arial" panose="020B0604020202020204" pitchFamily="34" charset="0"/>
                <a:buChar char="•"/>
              </a:pPr>
              <a:r>
                <a:rPr lang="en-US" b="1" dirty="0">
                  <a:solidFill>
                    <a:srgbClr val="FF0000"/>
                  </a:solidFill>
                  <a:latin typeface="Consolas" panose="020B0609020204030204" pitchFamily="49" charset="0"/>
                </a:rPr>
                <a:t>fi</a:t>
              </a:r>
              <a:r>
                <a:rPr lang="en-US" i="1" dirty="0">
                  <a:solidFill>
                    <a:schemeClr val="bg1"/>
                  </a:solidFill>
                  <a:latin typeface="Consolas" panose="020B0609020204030204" pitchFamily="49" charset="0"/>
                </a:rPr>
                <a:t> is compulsory statement to end if-else statements</a:t>
              </a:r>
            </a:p>
          </p:txBody>
        </p:sp>
        <p:cxnSp>
          <p:nvCxnSpPr>
            <p:cNvPr id="47" name="Google Shape;350;p41">
              <a:extLst>
                <a:ext uri="{FF2B5EF4-FFF2-40B4-BE49-F238E27FC236}">
                  <a16:creationId xmlns:a16="http://schemas.microsoft.com/office/drawing/2014/main" id="{1B189176-5EB6-4939-9E31-475B99C7032C}"/>
                </a:ext>
              </a:extLst>
            </p:cNvPr>
            <p:cNvCxnSpPr>
              <a:cxnSpLocks/>
              <a:stCxn id="46" idx="3"/>
              <a:endCxn id="48" idx="1"/>
            </p:cNvCxnSpPr>
            <p:nvPr/>
          </p:nvCxnSpPr>
          <p:spPr>
            <a:xfrm flipV="1">
              <a:off x="3405828" y="1305359"/>
              <a:ext cx="377667" cy="233153"/>
            </a:xfrm>
            <a:prstGeom prst="straightConnector1">
              <a:avLst/>
            </a:prstGeom>
            <a:noFill/>
            <a:ln w="19050" cap="flat" cmpd="sng">
              <a:solidFill>
                <a:srgbClr val="FFFFFF"/>
              </a:solidFill>
              <a:prstDash val="solid"/>
              <a:round/>
              <a:headEnd type="none" w="med" len="med"/>
              <a:tailEnd type="diamond" w="med" len="med"/>
            </a:ln>
          </p:spPr>
        </p:cxnSp>
        <p:sp>
          <p:nvSpPr>
            <p:cNvPr id="48" name="Left Bracket 47">
              <a:extLst>
                <a:ext uri="{FF2B5EF4-FFF2-40B4-BE49-F238E27FC236}">
                  <a16:creationId xmlns:a16="http://schemas.microsoft.com/office/drawing/2014/main" id="{50EB6EAE-194E-4EE5-AD64-BFCE7C65B48F}"/>
                </a:ext>
              </a:extLst>
            </p:cNvPr>
            <p:cNvSpPr/>
            <p:nvPr/>
          </p:nvSpPr>
          <p:spPr>
            <a:xfrm>
              <a:off x="3783495" y="924163"/>
              <a:ext cx="90653" cy="76239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9" name="Group 28">
            <a:extLst>
              <a:ext uri="{FF2B5EF4-FFF2-40B4-BE49-F238E27FC236}">
                <a16:creationId xmlns:a16="http://schemas.microsoft.com/office/drawing/2014/main" id="{DB18E759-915F-4C62-AA1B-35689DFBA68C}"/>
              </a:ext>
            </a:extLst>
          </p:cNvPr>
          <p:cNvGrpSpPr/>
          <p:nvPr/>
        </p:nvGrpSpPr>
        <p:grpSpPr>
          <a:xfrm>
            <a:off x="44042" y="3600235"/>
            <a:ext cx="4367552" cy="1167182"/>
            <a:chOff x="-102679" y="1297947"/>
            <a:chExt cx="4056146" cy="1137693"/>
          </a:xfrm>
        </p:grpSpPr>
        <p:sp>
          <p:nvSpPr>
            <p:cNvPr id="30" name="Google Shape;340;p41">
              <a:extLst>
                <a:ext uri="{FF2B5EF4-FFF2-40B4-BE49-F238E27FC236}">
                  <a16:creationId xmlns:a16="http://schemas.microsoft.com/office/drawing/2014/main" id="{8A5A5DC1-BBD2-4431-B535-DC630DA5D317}"/>
                </a:ext>
              </a:extLst>
            </p:cNvPr>
            <p:cNvSpPr/>
            <p:nvPr/>
          </p:nvSpPr>
          <p:spPr>
            <a:xfrm>
              <a:off x="-102679" y="1954825"/>
              <a:ext cx="3508508" cy="480815"/>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b="1" dirty="0">
                  <a:solidFill>
                    <a:srgbClr val="FF0000"/>
                  </a:solidFill>
                  <a:latin typeface="Consolas" panose="020B0609020204030204" pitchFamily="49" charset="0"/>
                </a:rPr>
                <a:t>d</a:t>
              </a:r>
              <a:r>
                <a:rPr lang="en-US" b="1" dirty="0">
                  <a:solidFill>
                    <a:srgbClr val="FF0000"/>
                  </a:solidFill>
                  <a:effectLst/>
                  <a:latin typeface="Consolas" panose="020B0609020204030204" pitchFamily="49" charset="0"/>
                </a:rPr>
                <a:t>one</a:t>
              </a:r>
              <a:r>
                <a:rPr lang="en-US" i="1" dirty="0">
                  <a:solidFill>
                    <a:schemeClr val="bg1"/>
                  </a:solidFill>
                  <a:effectLst/>
                  <a:latin typeface="Consolas" panose="020B0609020204030204" pitchFamily="49" charset="0"/>
                </a:rPr>
                <a:t> is necessary statement to denote end of for-loop</a:t>
              </a:r>
              <a:endParaRPr lang="en-US" b="1" dirty="0">
                <a:solidFill>
                  <a:schemeClr val="bg1"/>
                </a:solidFill>
                <a:effectLst/>
                <a:latin typeface="Consolas" panose="020B0609020204030204" pitchFamily="49" charset="0"/>
              </a:endParaRPr>
            </a:p>
          </p:txBody>
        </p:sp>
        <p:cxnSp>
          <p:nvCxnSpPr>
            <p:cNvPr id="31" name="Google Shape;350;p41">
              <a:extLst>
                <a:ext uri="{FF2B5EF4-FFF2-40B4-BE49-F238E27FC236}">
                  <a16:creationId xmlns:a16="http://schemas.microsoft.com/office/drawing/2014/main" id="{1CB41CFF-3E40-4DE0-9ACA-645A8CA5E726}"/>
                </a:ext>
              </a:extLst>
            </p:cNvPr>
            <p:cNvCxnSpPr>
              <a:cxnSpLocks/>
              <a:stCxn id="30" idx="3"/>
              <a:endCxn id="32" idx="1"/>
            </p:cNvCxnSpPr>
            <p:nvPr/>
          </p:nvCxnSpPr>
          <p:spPr>
            <a:xfrm flipV="1">
              <a:off x="3405829" y="1393093"/>
              <a:ext cx="335337" cy="802140"/>
            </a:xfrm>
            <a:prstGeom prst="straightConnector1">
              <a:avLst/>
            </a:prstGeom>
            <a:noFill/>
            <a:ln w="19050" cap="flat" cmpd="sng">
              <a:solidFill>
                <a:srgbClr val="FFFFFF"/>
              </a:solidFill>
              <a:prstDash val="solid"/>
              <a:round/>
              <a:headEnd type="none" w="med" len="med"/>
              <a:tailEnd type="diamond" w="med" len="med"/>
            </a:ln>
          </p:spPr>
        </p:cxnSp>
        <p:sp>
          <p:nvSpPr>
            <p:cNvPr id="32" name="Left Bracket 31">
              <a:extLst>
                <a:ext uri="{FF2B5EF4-FFF2-40B4-BE49-F238E27FC236}">
                  <a16:creationId xmlns:a16="http://schemas.microsoft.com/office/drawing/2014/main" id="{8155DDA0-0B71-43FE-BD3C-A451E03D9B9C}"/>
                </a:ext>
              </a:extLst>
            </p:cNvPr>
            <p:cNvSpPr/>
            <p:nvPr/>
          </p:nvSpPr>
          <p:spPr>
            <a:xfrm rot="16200000">
              <a:off x="3693593" y="1133219"/>
              <a:ext cx="95146" cy="42460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4" name="ce5-new_c">
            <a:hlinkClick r:id="" action="ppaction://media"/>
            <a:extLst>
              <a:ext uri="{FF2B5EF4-FFF2-40B4-BE49-F238E27FC236}">
                <a16:creationId xmlns:a16="http://schemas.microsoft.com/office/drawing/2014/main" id="{03521715-355C-4D46-8246-4847E868161B}"/>
              </a:ext>
            </a:extLst>
          </p:cNvPr>
          <p:cNvPicPr>
            <a:picLocks noChangeAspect="1"/>
          </p:cNvPicPr>
          <p:nvPr>
            <a:audioFile r:link="rId2"/>
            <p:extLst>
              <p:ext uri="{DAA4B4D4-6D71-4841-9C94-3DE7FCFB9230}">
                <p14:media xmlns:p14="http://schemas.microsoft.com/office/powerpoint/2010/main" r:embed="rId1">
                  <p14:fade in="1000" out="1000"/>
                </p14:media>
              </p:ext>
            </p:extLst>
          </p:nvPr>
        </p:nvPicPr>
        <p:blipFill>
          <a:blip r:embed="rId4"/>
          <a:stretch>
            <a:fillRect/>
          </a:stretch>
        </p:blipFill>
        <p:spPr>
          <a:xfrm>
            <a:off x="1622056" y="0"/>
            <a:ext cx="469634" cy="469634"/>
          </a:xfrm>
          <a:prstGeom prst="rect">
            <a:avLst/>
          </a:prstGeom>
        </p:spPr>
      </p:pic>
    </p:spTree>
    <p:extLst>
      <p:ext uri="{BB962C8B-B14F-4D97-AF65-F5344CB8AC3E}">
        <p14:creationId xmlns:p14="http://schemas.microsoft.com/office/powerpoint/2010/main" val="556212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73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wipe(right)">
                                      <p:cBhvr>
                                        <p:cTn id="16" dur="500"/>
                                        <p:tgtEl>
                                          <p:spTgt spid="4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right)">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42B9D0-E79F-4B80-9C51-60398A13751A}"/>
              </a:ext>
            </a:extLst>
          </p:cNvPr>
          <p:cNvSpPr txBox="1"/>
          <p:nvPr/>
        </p:nvSpPr>
        <p:spPr>
          <a:xfrm>
            <a:off x="3905848" y="1664493"/>
            <a:ext cx="5205245" cy="1815882"/>
          </a:xfrm>
          <a:prstGeom prst="rect">
            <a:avLst/>
          </a:prstGeom>
          <a:noFill/>
          <a:ln>
            <a:solidFill>
              <a:schemeClr val="bg1">
                <a:lumMod val="50000"/>
              </a:schemeClr>
            </a:solidFill>
            <a:prstDash val="dash"/>
          </a:ln>
        </p:spPr>
        <p:txBody>
          <a:bodyPr wrap="square" rtlCol="0">
            <a:spAutoFit/>
          </a:bodyPr>
          <a:lstStyle/>
          <a:p>
            <a:r>
              <a:rPr lang="en-US" b="0" dirty="0">
                <a:solidFill>
                  <a:srgbClr val="FFB454"/>
                </a:solidFill>
                <a:effectLst/>
                <a:latin typeface="Consolas" panose="020B0609020204030204" pitchFamily="49" charset="0"/>
              </a:rPr>
              <a:t>unset</a:t>
            </a:r>
            <a:r>
              <a:rPr lang="en-US" b="0" dirty="0">
                <a:solidFill>
                  <a:srgbClr val="F8F8F8"/>
                </a:solidFill>
                <a:effectLst/>
                <a:latin typeface="Consolas" panose="020B0609020204030204" pitchFamily="49" charset="0"/>
              </a:rPr>
              <a:t> IFS</a:t>
            </a:r>
          </a:p>
          <a:p>
            <a:endParaRPr lang="en-US" b="0" dirty="0">
              <a:solidFill>
                <a:srgbClr val="F8F8F8"/>
              </a:solidFill>
              <a:effectLst/>
              <a:latin typeface="Consolas" panose="020B0609020204030204" pitchFamily="49" charset="0"/>
            </a:endParaRPr>
          </a:p>
          <a:p>
            <a:br>
              <a:rPr lang="en-US" b="0" dirty="0">
                <a:solidFill>
                  <a:srgbClr val="F8F8F8"/>
                </a:solidFill>
                <a:effectLst/>
                <a:latin typeface="Consolas" panose="020B0609020204030204" pitchFamily="49" charset="0"/>
              </a:rPr>
            </a:br>
            <a:r>
              <a:rPr lang="en-US" b="0" dirty="0">
                <a:solidFill>
                  <a:srgbClr val="FFB454"/>
                </a:solidFill>
                <a:effectLst/>
                <a:latin typeface="Consolas" panose="020B0609020204030204" pitchFamily="49" charset="0"/>
              </a:rPr>
              <a:t>echo</a:t>
            </a:r>
            <a:r>
              <a:rPr lang="en-US" b="0" dirty="0">
                <a:solidFill>
                  <a:srgbClr val="F8F8F8"/>
                </a:solidFill>
                <a:effectLst/>
                <a:latin typeface="Consolas" panose="020B0609020204030204" pitchFamily="49" charset="0"/>
              </a:rPr>
              <a:t> -n </a:t>
            </a:r>
            <a:r>
              <a:rPr lang="en-US" b="0" dirty="0">
                <a:solidFill>
                  <a:srgbClr val="CD8D8D"/>
                </a:solidFill>
                <a:effectLst/>
                <a:latin typeface="Consolas" panose="020B0609020204030204" pitchFamily="49" charset="0"/>
              </a:rPr>
              <a:t>"Number of files deleted : "</a:t>
            </a:r>
            <a:r>
              <a:rPr lang="en-US" b="0" dirty="0">
                <a:solidFill>
                  <a:srgbClr val="F8F8F8"/>
                </a:solidFill>
                <a:effectLst/>
                <a:latin typeface="Consolas" panose="020B0609020204030204" pitchFamily="49" charset="0"/>
              </a:rPr>
              <a:t> </a:t>
            </a:r>
            <a:r>
              <a:rPr lang="en-US" b="0" i="1" dirty="0">
                <a:solidFill>
                  <a:srgbClr val="FB9A4B"/>
                </a:solidFill>
                <a:effectLst/>
                <a:latin typeface="Consolas" panose="020B0609020204030204" pitchFamily="49" charset="0"/>
              </a:rPr>
              <a:t>$filesDeleted</a:t>
            </a:r>
            <a:endParaRPr lang="en-US" b="0" dirty="0">
              <a:solidFill>
                <a:srgbClr val="F8F8F8"/>
              </a:solidFill>
              <a:effectLst/>
              <a:latin typeface="Consolas" panose="020B0609020204030204" pitchFamily="49" charset="0"/>
            </a:endParaRPr>
          </a:p>
          <a:p>
            <a:r>
              <a:rPr lang="en-US" b="0" dirty="0">
                <a:solidFill>
                  <a:srgbClr val="FFB454"/>
                </a:solidFill>
                <a:effectLst/>
                <a:latin typeface="Consolas" panose="020B0609020204030204" pitchFamily="49" charset="0"/>
              </a:rPr>
              <a:t>echo</a:t>
            </a:r>
          </a:p>
          <a:p>
            <a:endParaRPr lang="en-US" b="0" dirty="0">
              <a:solidFill>
                <a:srgbClr val="F8F8F8"/>
              </a:solidFill>
              <a:effectLst/>
              <a:latin typeface="Consolas" panose="020B0609020204030204" pitchFamily="49" charset="0"/>
            </a:endParaRPr>
          </a:p>
          <a:p>
            <a:endParaRPr lang="en-US" b="0" dirty="0">
              <a:solidFill>
                <a:srgbClr val="F8F8F8"/>
              </a:solidFill>
              <a:effectLst/>
              <a:latin typeface="Consolas" panose="020B0609020204030204" pitchFamily="49" charset="0"/>
            </a:endParaRPr>
          </a:p>
          <a:p>
            <a:r>
              <a:rPr lang="en-US" b="0" dirty="0">
                <a:solidFill>
                  <a:srgbClr val="FFB454"/>
                </a:solidFill>
                <a:effectLst/>
                <a:latin typeface="Consolas" panose="020B0609020204030204" pitchFamily="49" charset="0"/>
              </a:rPr>
              <a:t>exit</a:t>
            </a:r>
            <a:r>
              <a:rPr lang="en-US" b="0" dirty="0">
                <a:solidFill>
                  <a:srgbClr val="F8F8F8"/>
                </a:solidFill>
                <a:effectLst/>
                <a:latin typeface="Consolas" panose="020B0609020204030204" pitchFamily="49" charset="0"/>
              </a:rPr>
              <a:t> 0</a:t>
            </a:r>
          </a:p>
        </p:txBody>
      </p:sp>
      <p:grpSp>
        <p:nvGrpSpPr>
          <p:cNvPr id="13" name="Group 12">
            <a:extLst>
              <a:ext uri="{FF2B5EF4-FFF2-40B4-BE49-F238E27FC236}">
                <a16:creationId xmlns:a16="http://schemas.microsoft.com/office/drawing/2014/main" id="{343D8C39-8109-4137-B0B8-D28FC9685D4E}"/>
              </a:ext>
            </a:extLst>
          </p:cNvPr>
          <p:cNvGrpSpPr/>
          <p:nvPr/>
        </p:nvGrpSpPr>
        <p:grpSpPr>
          <a:xfrm>
            <a:off x="43986" y="1371601"/>
            <a:ext cx="3857773" cy="586089"/>
            <a:chOff x="578460" y="1481183"/>
            <a:chExt cx="3582716" cy="571276"/>
          </a:xfrm>
        </p:grpSpPr>
        <p:sp>
          <p:nvSpPr>
            <p:cNvPr id="10" name="Google Shape;340;p41">
              <a:extLst>
                <a:ext uri="{FF2B5EF4-FFF2-40B4-BE49-F238E27FC236}">
                  <a16:creationId xmlns:a16="http://schemas.microsoft.com/office/drawing/2014/main" id="{CC00898C-DD56-4127-BECF-CE319279CB0D}"/>
                </a:ext>
              </a:extLst>
            </p:cNvPr>
            <p:cNvSpPr/>
            <p:nvPr/>
          </p:nvSpPr>
          <p:spPr>
            <a:xfrm>
              <a:off x="578460" y="1481183"/>
              <a:ext cx="3196740" cy="482781"/>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effectLst/>
                  <a:latin typeface="Consolas" panose="020B0609020204030204" pitchFamily="49" charset="0"/>
                </a:rPr>
                <a:t>Resets </a:t>
              </a:r>
              <a:r>
                <a:rPr lang="en-US" b="1" dirty="0">
                  <a:solidFill>
                    <a:schemeClr val="bg1"/>
                  </a:solidFill>
                  <a:effectLst/>
                  <a:latin typeface="Consolas" panose="020B0609020204030204" pitchFamily="49" charset="0"/>
                </a:rPr>
                <a:t>IFS</a:t>
              </a:r>
              <a:r>
                <a:rPr lang="en-US" i="1" dirty="0">
                  <a:solidFill>
                    <a:schemeClr val="bg1"/>
                  </a:solidFill>
                  <a:effectLst/>
                  <a:latin typeface="Consolas" panose="020B0609020204030204" pitchFamily="49" charset="0"/>
                </a:rPr>
                <a:t> environment variable to its default values.</a:t>
              </a:r>
            </a:p>
          </p:txBody>
        </p:sp>
        <p:cxnSp>
          <p:nvCxnSpPr>
            <p:cNvPr id="8" name="Google Shape;350;p41">
              <a:extLst>
                <a:ext uri="{FF2B5EF4-FFF2-40B4-BE49-F238E27FC236}">
                  <a16:creationId xmlns:a16="http://schemas.microsoft.com/office/drawing/2014/main" id="{1F3F9607-3DA3-4899-805A-FF343CEAFD44}"/>
                </a:ext>
              </a:extLst>
            </p:cNvPr>
            <p:cNvCxnSpPr>
              <a:cxnSpLocks/>
              <a:stCxn id="10" idx="3"/>
              <a:endCxn id="5" idx="1"/>
            </p:cNvCxnSpPr>
            <p:nvPr/>
          </p:nvCxnSpPr>
          <p:spPr>
            <a:xfrm>
              <a:off x="3775200" y="1722574"/>
              <a:ext cx="295323" cy="226787"/>
            </a:xfrm>
            <a:prstGeom prst="straightConnector1">
              <a:avLst/>
            </a:prstGeom>
            <a:noFill/>
            <a:ln w="19050" cap="flat" cmpd="sng">
              <a:solidFill>
                <a:srgbClr val="FFFFFF"/>
              </a:solidFill>
              <a:prstDash val="solid"/>
              <a:round/>
              <a:headEnd type="none" w="med" len="med"/>
              <a:tailEnd type="diamond" w="med" len="med"/>
            </a:ln>
          </p:spPr>
        </p:cxnSp>
        <p:sp>
          <p:nvSpPr>
            <p:cNvPr id="5" name="Left Bracket 4">
              <a:extLst>
                <a:ext uri="{FF2B5EF4-FFF2-40B4-BE49-F238E27FC236}">
                  <a16:creationId xmlns:a16="http://schemas.microsoft.com/office/drawing/2014/main" id="{24FC629F-D0E7-4355-B23D-20E29457C819}"/>
                </a:ext>
              </a:extLst>
            </p:cNvPr>
            <p:cNvSpPr/>
            <p:nvPr/>
          </p:nvSpPr>
          <p:spPr>
            <a:xfrm>
              <a:off x="4070523" y="1846261"/>
              <a:ext cx="90653" cy="206198"/>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sp>
        <p:nvSpPr>
          <p:cNvPr id="3" name="Rectangle: Single Corner Snipped 2">
            <a:extLst>
              <a:ext uri="{FF2B5EF4-FFF2-40B4-BE49-F238E27FC236}">
                <a16:creationId xmlns:a16="http://schemas.microsoft.com/office/drawing/2014/main" id="{483E46C3-A924-4DCB-B776-7B05F0101A3B}"/>
              </a:ext>
            </a:extLst>
          </p:cNvPr>
          <p:cNvSpPr/>
          <p:nvPr/>
        </p:nvSpPr>
        <p:spPr>
          <a:xfrm rot="10800000">
            <a:off x="3719944" y="-726111"/>
            <a:ext cx="5029200" cy="1192835"/>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Google Shape;204;p27">
            <a:extLst>
              <a:ext uri="{FF2B5EF4-FFF2-40B4-BE49-F238E27FC236}">
                <a16:creationId xmlns:a16="http://schemas.microsoft.com/office/drawing/2014/main" id="{7F89BE65-90D4-41C9-9F99-3276F445E819}"/>
              </a:ext>
            </a:extLst>
          </p:cNvPr>
          <p:cNvSpPr txBox="1">
            <a:spLocks/>
          </p:cNvSpPr>
          <p:nvPr/>
        </p:nvSpPr>
        <p:spPr>
          <a:xfrm flipH="1">
            <a:off x="3905849" y="-5397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800" dirty="0"/>
              <a:t>Code &amp; Explanation (contd..)</a:t>
            </a:r>
            <a:endParaRPr lang="en-IN" dirty="0"/>
          </a:p>
        </p:txBody>
      </p:sp>
      <p:grpSp>
        <p:nvGrpSpPr>
          <p:cNvPr id="21" name="Group 20">
            <a:extLst>
              <a:ext uri="{FF2B5EF4-FFF2-40B4-BE49-F238E27FC236}">
                <a16:creationId xmlns:a16="http://schemas.microsoft.com/office/drawing/2014/main" id="{16360424-5CA6-4F56-AAC1-62EA873B0345}"/>
              </a:ext>
            </a:extLst>
          </p:cNvPr>
          <p:cNvGrpSpPr/>
          <p:nvPr/>
        </p:nvGrpSpPr>
        <p:grpSpPr>
          <a:xfrm>
            <a:off x="46030" y="2316718"/>
            <a:ext cx="3857773" cy="495296"/>
            <a:chOff x="578460" y="1763417"/>
            <a:chExt cx="3582716" cy="482781"/>
          </a:xfrm>
        </p:grpSpPr>
        <p:sp>
          <p:nvSpPr>
            <p:cNvPr id="22" name="Google Shape;340;p41">
              <a:extLst>
                <a:ext uri="{FF2B5EF4-FFF2-40B4-BE49-F238E27FC236}">
                  <a16:creationId xmlns:a16="http://schemas.microsoft.com/office/drawing/2014/main" id="{4359818A-9712-4173-B053-9497E726025E}"/>
                </a:ext>
              </a:extLst>
            </p:cNvPr>
            <p:cNvSpPr/>
            <p:nvPr/>
          </p:nvSpPr>
          <p:spPr>
            <a:xfrm>
              <a:off x="578460" y="1763417"/>
              <a:ext cx="3196740" cy="482781"/>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effectLst/>
                  <a:latin typeface="Consolas" panose="020B0609020204030204" pitchFamily="49" charset="0"/>
                </a:rPr>
                <a:t>Prints the numbe</a:t>
              </a:r>
              <a:r>
                <a:rPr lang="en-US" i="1" dirty="0">
                  <a:solidFill>
                    <a:schemeClr val="bg1"/>
                  </a:solidFill>
                  <a:latin typeface="Consolas" panose="020B0609020204030204" pitchFamily="49" charset="0"/>
                </a:rPr>
                <a:t>r of files deleted in complete process.</a:t>
              </a:r>
              <a:endParaRPr lang="en-US" i="1" dirty="0">
                <a:solidFill>
                  <a:schemeClr val="bg1"/>
                </a:solidFill>
                <a:effectLst/>
                <a:latin typeface="Consolas" panose="020B0609020204030204" pitchFamily="49" charset="0"/>
              </a:endParaRPr>
            </a:p>
          </p:txBody>
        </p:sp>
        <p:cxnSp>
          <p:nvCxnSpPr>
            <p:cNvPr id="23" name="Google Shape;350;p41">
              <a:extLst>
                <a:ext uri="{FF2B5EF4-FFF2-40B4-BE49-F238E27FC236}">
                  <a16:creationId xmlns:a16="http://schemas.microsoft.com/office/drawing/2014/main" id="{CCC5E62E-3E4B-46F3-ADC3-B0937321C93E}"/>
                </a:ext>
              </a:extLst>
            </p:cNvPr>
            <p:cNvCxnSpPr>
              <a:cxnSpLocks/>
              <a:stCxn id="22" idx="3"/>
              <a:endCxn id="24" idx="1"/>
            </p:cNvCxnSpPr>
            <p:nvPr/>
          </p:nvCxnSpPr>
          <p:spPr>
            <a:xfrm>
              <a:off x="3775200" y="2004808"/>
              <a:ext cx="295323" cy="4388"/>
            </a:xfrm>
            <a:prstGeom prst="straightConnector1">
              <a:avLst/>
            </a:prstGeom>
            <a:noFill/>
            <a:ln w="19050" cap="flat" cmpd="sng">
              <a:solidFill>
                <a:srgbClr val="FFFFFF"/>
              </a:solidFill>
              <a:prstDash val="solid"/>
              <a:round/>
              <a:headEnd type="none" w="med" len="med"/>
              <a:tailEnd type="diamond" w="med" len="med"/>
            </a:ln>
          </p:spPr>
        </p:cxnSp>
        <p:sp>
          <p:nvSpPr>
            <p:cNvPr id="24" name="Left Bracket 23">
              <a:extLst>
                <a:ext uri="{FF2B5EF4-FFF2-40B4-BE49-F238E27FC236}">
                  <a16:creationId xmlns:a16="http://schemas.microsoft.com/office/drawing/2014/main" id="{61892820-1322-44A9-AD12-9399A294EE0A}"/>
                </a:ext>
              </a:extLst>
            </p:cNvPr>
            <p:cNvSpPr/>
            <p:nvPr/>
          </p:nvSpPr>
          <p:spPr>
            <a:xfrm>
              <a:off x="4070523" y="1846261"/>
              <a:ext cx="90653" cy="325868"/>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34" name="Group 33">
            <a:extLst>
              <a:ext uri="{FF2B5EF4-FFF2-40B4-BE49-F238E27FC236}">
                <a16:creationId xmlns:a16="http://schemas.microsoft.com/office/drawing/2014/main" id="{0F4D3FF9-398B-40B6-833F-18D5B0AD2601}"/>
              </a:ext>
            </a:extLst>
          </p:cNvPr>
          <p:cNvGrpSpPr/>
          <p:nvPr/>
        </p:nvGrpSpPr>
        <p:grpSpPr>
          <a:xfrm>
            <a:off x="43986" y="3227813"/>
            <a:ext cx="3859817" cy="529318"/>
            <a:chOff x="576562" y="1846261"/>
            <a:chExt cx="3584614" cy="515941"/>
          </a:xfrm>
        </p:grpSpPr>
        <p:sp>
          <p:nvSpPr>
            <p:cNvPr id="35" name="Google Shape;340;p41">
              <a:extLst>
                <a:ext uri="{FF2B5EF4-FFF2-40B4-BE49-F238E27FC236}">
                  <a16:creationId xmlns:a16="http://schemas.microsoft.com/office/drawing/2014/main" id="{C26E772F-C339-4719-B7B1-8FFE51D03582}"/>
                </a:ext>
              </a:extLst>
            </p:cNvPr>
            <p:cNvSpPr/>
            <p:nvPr/>
          </p:nvSpPr>
          <p:spPr>
            <a:xfrm>
              <a:off x="576562" y="1879421"/>
              <a:ext cx="3196740" cy="482781"/>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i="1" dirty="0">
                  <a:solidFill>
                    <a:schemeClr val="bg1"/>
                  </a:solidFill>
                  <a:effectLst/>
                  <a:latin typeface="Consolas" panose="020B0609020204030204" pitchFamily="49" charset="0"/>
                </a:rPr>
                <a:t>Basic command to exit from bash program.</a:t>
              </a:r>
            </a:p>
          </p:txBody>
        </p:sp>
        <p:cxnSp>
          <p:nvCxnSpPr>
            <p:cNvPr id="36" name="Google Shape;350;p41">
              <a:extLst>
                <a:ext uri="{FF2B5EF4-FFF2-40B4-BE49-F238E27FC236}">
                  <a16:creationId xmlns:a16="http://schemas.microsoft.com/office/drawing/2014/main" id="{FF931876-1281-4976-A449-D0B203C3C509}"/>
                </a:ext>
              </a:extLst>
            </p:cNvPr>
            <p:cNvCxnSpPr>
              <a:cxnSpLocks/>
              <a:stCxn id="35" idx="3"/>
              <a:endCxn id="37" idx="1"/>
            </p:cNvCxnSpPr>
            <p:nvPr/>
          </p:nvCxnSpPr>
          <p:spPr>
            <a:xfrm flipV="1">
              <a:off x="3773302" y="1949360"/>
              <a:ext cx="297220" cy="171452"/>
            </a:xfrm>
            <a:prstGeom prst="straightConnector1">
              <a:avLst/>
            </a:prstGeom>
            <a:noFill/>
            <a:ln w="19050" cap="flat" cmpd="sng">
              <a:solidFill>
                <a:srgbClr val="FFFFFF"/>
              </a:solidFill>
              <a:prstDash val="solid"/>
              <a:round/>
              <a:headEnd type="none" w="med" len="med"/>
              <a:tailEnd type="diamond" w="med" len="med"/>
            </a:ln>
          </p:spPr>
        </p:cxnSp>
        <p:sp>
          <p:nvSpPr>
            <p:cNvPr id="37" name="Left Bracket 36">
              <a:extLst>
                <a:ext uri="{FF2B5EF4-FFF2-40B4-BE49-F238E27FC236}">
                  <a16:creationId xmlns:a16="http://schemas.microsoft.com/office/drawing/2014/main" id="{AFA4946C-C725-41BD-AC21-4ED634DA2C46}"/>
                </a:ext>
              </a:extLst>
            </p:cNvPr>
            <p:cNvSpPr/>
            <p:nvPr/>
          </p:nvSpPr>
          <p:spPr>
            <a:xfrm>
              <a:off x="4070523" y="1846261"/>
              <a:ext cx="90653" cy="206198"/>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4" name="ce6_c">
            <a:hlinkClick r:id="" action="ppaction://media"/>
            <a:extLst>
              <a:ext uri="{FF2B5EF4-FFF2-40B4-BE49-F238E27FC236}">
                <a16:creationId xmlns:a16="http://schemas.microsoft.com/office/drawing/2014/main" id="{62500824-377C-4FD2-B995-8CEF06C236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65068" y="-23332"/>
            <a:ext cx="490057" cy="490057"/>
          </a:xfrm>
          <a:prstGeom prst="rect">
            <a:avLst/>
          </a:prstGeom>
        </p:spPr>
      </p:pic>
    </p:spTree>
    <p:extLst>
      <p:ext uri="{BB962C8B-B14F-4D97-AF65-F5344CB8AC3E}">
        <p14:creationId xmlns:p14="http://schemas.microsoft.com/office/powerpoint/2010/main" val="2595583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642"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right)">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right)">
                                      <p:cBhvr>
                                        <p:cTn id="2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3945D-1BA1-4FBE-BE54-360650674982}"/>
              </a:ext>
            </a:extLst>
          </p:cNvPr>
          <p:cNvSpPr>
            <a:spLocks noGrp="1"/>
          </p:cNvSpPr>
          <p:nvPr>
            <p:ph type="ctrTitle"/>
          </p:nvPr>
        </p:nvSpPr>
        <p:spPr>
          <a:xfrm flipH="1">
            <a:off x="4071504" y="1711819"/>
            <a:ext cx="6095400" cy="1425900"/>
          </a:xfrm>
        </p:spPr>
        <p:txBody>
          <a:bodyPr/>
          <a:lstStyle/>
          <a:p>
            <a:pPr algn="l"/>
            <a:r>
              <a:rPr lang="en-IN" sz="2800" dirty="0"/>
              <a:t>04</a:t>
            </a:r>
            <a:br>
              <a:rPr lang="en-IN" dirty="0"/>
            </a:br>
            <a:r>
              <a:rPr lang="en-IN" sz="3600" dirty="0"/>
              <a:t>Output</a:t>
            </a:r>
            <a:endParaRPr lang="en-IN" dirty="0"/>
          </a:p>
        </p:txBody>
      </p:sp>
      <p:sp>
        <p:nvSpPr>
          <p:cNvPr id="3" name="TextBox 2">
            <a:extLst>
              <a:ext uri="{FF2B5EF4-FFF2-40B4-BE49-F238E27FC236}">
                <a16:creationId xmlns:a16="http://schemas.microsoft.com/office/drawing/2014/main" id="{B0F38E56-B31E-4E74-BBC2-45B7C9042B63}"/>
              </a:ext>
            </a:extLst>
          </p:cNvPr>
          <p:cNvSpPr txBox="1"/>
          <p:nvPr/>
        </p:nvSpPr>
        <p:spPr>
          <a:xfrm>
            <a:off x="4071504" y="3472774"/>
            <a:ext cx="5038928" cy="738664"/>
          </a:xfrm>
          <a:prstGeom prst="rect">
            <a:avLst/>
          </a:prstGeom>
          <a:noFill/>
        </p:spPr>
        <p:txBody>
          <a:bodyPr wrap="square" rtlCol="0">
            <a:spAutoFit/>
          </a:bodyPr>
          <a:lstStyle/>
          <a:p>
            <a:r>
              <a:rPr lang="en-US" i="1" dirty="0">
                <a:solidFill>
                  <a:srgbClr val="FFB454"/>
                </a:solidFill>
                <a:latin typeface="Consolas" panose="020B0609020204030204" pitchFamily="49" charset="0"/>
              </a:rPr>
              <a:t>Next few slides will contain screenshots of output, and last slide will contain a small video showing the complete output.</a:t>
            </a:r>
            <a:endParaRPr lang="en-IN" i="1" dirty="0">
              <a:solidFill>
                <a:srgbClr val="FFB454"/>
              </a:solidFill>
              <a:latin typeface="Consolas" panose="020B0609020204030204" pitchFamily="49" charset="0"/>
            </a:endParaRPr>
          </a:p>
        </p:txBody>
      </p:sp>
    </p:spTree>
    <p:extLst>
      <p:ext uri="{BB962C8B-B14F-4D97-AF65-F5344CB8AC3E}">
        <p14:creationId xmlns:p14="http://schemas.microsoft.com/office/powerpoint/2010/main" val="4131699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BB9292-B125-443A-9741-C6EBBAD74C5D}"/>
              </a:ext>
            </a:extLst>
          </p:cNvPr>
          <p:cNvPicPr>
            <a:picLocks noChangeAspect="1"/>
          </p:cNvPicPr>
          <p:nvPr/>
        </p:nvPicPr>
        <p:blipFill rotWithShape="1">
          <a:blip r:embed="rId2"/>
          <a:srcRect l="4787" t="3003"/>
          <a:stretch/>
        </p:blipFill>
        <p:spPr>
          <a:xfrm>
            <a:off x="0" y="-95080"/>
            <a:ext cx="9143999" cy="5237325"/>
          </a:xfrm>
          <a:prstGeom prst="rect">
            <a:avLst/>
          </a:prstGeom>
        </p:spPr>
      </p:pic>
    </p:spTree>
    <p:extLst>
      <p:ext uri="{BB962C8B-B14F-4D97-AF65-F5344CB8AC3E}">
        <p14:creationId xmlns:p14="http://schemas.microsoft.com/office/powerpoint/2010/main" val="1326756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E3466-9B17-48DB-B11D-41C7784BCC69}"/>
              </a:ext>
            </a:extLst>
          </p:cNvPr>
          <p:cNvSpPr>
            <a:spLocks noGrp="1"/>
          </p:cNvSpPr>
          <p:nvPr>
            <p:ph type="title"/>
          </p:nvPr>
        </p:nvSpPr>
        <p:spPr/>
        <p:txBody>
          <a:bodyPr/>
          <a:lstStyle/>
          <a:p>
            <a:endParaRPr lang="en-IN"/>
          </a:p>
        </p:txBody>
      </p:sp>
      <p:sp>
        <p:nvSpPr>
          <p:cNvPr id="3" name="Subtitle 2">
            <a:extLst>
              <a:ext uri="{FF2B5EF4-FFF2-40B4-BE49-F238E27FC236}">
                <a16:creationId xmlns:a16="http://schemas.microsoft.com/office/drawing/2014/main" id="{82FEB3B6-A0A1-4024-9E1C-42C6F69072BB}"/>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DA7873EC-0B18-4F01-8648-71A1E20A3D26}"/>
              </a:ext>
            </a:extLst>
          </p:cNvPr>
          <p:cNvPicPr>
            <a:picLocks noChangeAspect="1"/>
          </p:cNvPicPr>
          <p:nvPr/>
        </p:nvPicPr>
        <p:blipFill rotWithShape="1">
          <a:blip r:embed="rId2"/>
          <a:srcRect l="4894" t="3193"/>
          <a:stretch/>
        </p:blipFill>
        <p:spPr>
          <a:xfrm>
            <a:off x="0" y="-90711"/>
            <a:ext cx="9144000" cy="5232956"/>
          </a:xfrm>
          <a:prstGeom prst="rect">
            <a:avLst/>
          </a:prstGeom>
        </p:spPr>
      </p:pic>
    </p:spTree>
    <p:extLst>
      <p:ext uri="{BB962C8B-B14F-4D97-AF65-F5344CB8AC3E}">
        <p14:creationId xmlns:p14="http://schemas.microsoft.com/office/powerpoint/2010/main" val="1718483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6715E-9A76-478D-8241-865FD72A51D0}"/>
              </a:ext>
            </a:extLst>
          </p:cNvPr>
          <p:cNvSpPr>
            <a:spLocks noGrp="1"/>
          </p:cNvSpPr>
          <p:nvPr>
            <p:ph type="title"/>
          </p:nvPr>
        </p:nvSpPr>
        <p:spPr/>
        <p:txBody>
          <a:bodyPr/>
          <a:lstStyle/>
          <a:p>
            <a:endParaRPr lang="en-IN"/>
          </a:p>
        </p:txBody>
      </p:sp>
      <p:sp>
        <p:nvSpPr>
          <p:cNvPr id="3" name="Subtitle 2">
            <a:extLst>
              <a:ext uri="{FF2B5EF4-FFF2-40B4-BE49-F238E27FC236}">
                <a16:creationId xmlns:a16="http://schemas.microsoft.com/office/drawing/2014/main" id="{6E7380CB-6F30-411F-8537-8013935945D9}"/>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58ED9BF4-C517-4368-B3DF-3939E1E9AD52}"/>
              </a:ext>
            </a:extLst>
          </p:cNvPr>
          <p:cNvPicPr>
            <a:picLocks noChangeAspect="1"/>
          </p:cNvPicPr>
          <p:nvPr/>
        </p:nvPicPr>
        <p:blipFill rotWithShape="1">
          <a:blip r:embed="rId2"/>
          <a:srcRect l="4894" t="3193"/>
          <a:stretch/>
        </p:blipFill>
        <p:spPr>
          <a:xfrm>
            <a:off x="0" y="-90711"/>
            <a:ext cx="9144000" cy="5232956"/>
          </a:xfrm>
          <a:prstGeom prst="rect">
            <a:avLst/>
          </a:prstGeom>
        </p:spPr>
      </p:pic>
    </p:spTree>
    <p:extLst>
      <p:ext uri="{BB962C8B-B14F-4D97-AF65-F5344CB8AC3E}">
        <p14:creationId xmlns:p14="http://schemas.microsoft.com/office/powerpoint/2010/main" val="2017429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6C344-AE6E-4D56-B113-22913A7462EE}"/>
              </a:ext>
            </a:extLst>
          </p:cNvPr>
          <p:cNvSpPr>
            <a:spLocks noGrp="1"/>
          </p:cNvSpPr>
          <p:nvPr>
            <p:ph type="title"/>
          </p:nvPr>
        </p:nvSpPr>
        <p:spPr/>
        <p:txBody>
          <a:bodyPr/>
          <a:lstStyle/>
          <a:p>
            <a:endParaRPr lang="en-IN"/>
          </a:p>
        </p:txBody>
      </p:sp>
      <p:sp>
        <p:nvSpPr>
          <p:cNvPr id="3" name="Subtitle 2">
            <a:extLst>
              <a:ext uri="{FF2B5EF4-FFF2-40B4-BE49-F238E27FC236}">
                <a16:creationId xmlns:a16="http://schemas.microsoft.com/office/drawing/2014/main" id="{143B8EDF-1327-42BF-BED4-49A3BD04023A}"/>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C43346AB-02CF-4E1C-A611-132DE7F6390B}"/>
              </a:ext>
            </a:extLst>
          </p:cNvPr>
          <p:cNvPicPr>
            <a:picLocks noChangeAspect="1"/>
          </p:cNvPicPr>
          <p:nvPr/>
        </p:nvPicPr>
        <p:blipFill rotWithShape="1">
          <a:blip r:embed="rId2"/>
          <a:srcRect l="4787" t="2814"/>
          <a:stretch/>
        </p:blipFill>
        <p:spPr>
          <a:xfrm>
            <a:off x="0" y="-76113"/>
            <a:ext cx="9143999" cy="5247542"/>
          </a:xfrm>
          <a:prstGeom prst="rect">
            <a:avLst/>
          </a:prstGeom>
        </p:spPr>
      </p:pic>
    </p:spTree>
    <p:extLst>
      <p:ext uri="{BB962C8B-B14F-4D97-AF65-F5344CB8AC3E}">
        <p14:creationId xmlns:p14="http://schemas.microsoft.com/office/powerpoint/2010/main" val="420257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Single Corner Snipped 7">
            <a:extLst>
              <a:ext uri="{FF2B5EF4-FFF2-40B4-BE49-F238E27FC236}">
                <a16:creationId xmlns:a16="http://schemas.microsoft.com/office/drawing/2014/main" id="{133042CA-CF30-46C9-AAD4-D41CEB443910}"/>
              </a:ext>
            </a:extLst>
          </p:cNvPr>
          <p:cNvSpPr/>
          <p:nvPr/>
        </p:nvSpPr>
        <p:spPr>
          <a:xfrm rot="10800000" flipH="1">
            <a:off x="522861" y="-463247"/>
            <a:ext cx="5029200" cy="885082"/>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Google Shape;204;p27">
            <a:extLst>
              <a:ext uri="{FF2B5EF4-FFF2-40B4-BE49-F238E27FC236}">
                <a16:creationId xmlns:a16="http://schemas.microsoft.com/office/drawing/2014/main" id="{8F0FE3CB-78FE-4EC9-B78E-5A4324C69EB4}"/>
              </a:ext>
            </a:extLst>
          </p:cNvPr>
          <p:cNvSpPr txBox="1">
            <a:spLocks/>
          </p:cNvSpPr>
          <p:nvPr/>
        </p:nvSpPr>
        <p:spPr>
          <a:xfrm flipH="1">
            <a:off x="617900" y="-20706"/>
            <a:ext cx="1580551" cy="34401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pPr algn="l"/>
            <a:r>
              <a:rPr lang="en-US" sz="2000" dirty="0"/>
              <a:t>Output video</a:t>
            </a:r>
            <a:endParaRPr lang="en-IN" dirty="0"/>
          </a:p>
        </p:txBody>
      </p:sp>
      <p:pic>
        <p:nvPicPr>
          <p:cNvPr id="4" name="os_project">
            <a:hlinkClick r:id="" action="ppaction://media"/>
            <a:extLst>
              <a:ext uri="{FF2B5EF4-FFF2-40B4-BE49-F238E27FC236}">
                <a16:creationId xmlns:a16="http://schemas.microsoft.com/office/drawing/2014/main" id="{D1B23679-AFC5-413B-A689-31AF944DF74D}"/>
              </a:ext>
            </a:extLst>
          </p:cNvPr>
          <p:cNvPicPr>
            <a:picLocks noChangeAspect="1"/>
          </p:cNvPicPr>
          <p:nvPr>
            <a:videoFile r:link="rId1"/>
            <p:extLst>
              <p:ext uri="{DAA4B4D4-6D71-4841-9C94-3DE7FCFB9230}">
                <p14:media xmlns:p14="http://schemas.microsoft.com/office/powerpoint/2010/main" r:embed="rId2">
                  <p14:trim st="1624" end="27750"/>
                </p14:media>
              </p:ext>
            </p:extLst>
          </p:nvPr>
        </p:nvPicPr>
        <p:blipFill rotWithShape="1">
          <a:blip r:embed="rId4"/>
          <a:srcRect l="5045" t="3561"/>
          <a:stretch>
            <a:fillRect/>
          </a:stretch>
        </p:blipFill>
        <p:spPr>
          <a:xfrm>
            <a:off x="492144" y="484804"/>
            <a:ext cx="8159711" cy="4658696"/>
          </a:xfrm>
          <a:prstGeom prst="rect">
            <a:avLst/>
          </a:prstGeom>
        </p:spPr>
      </p:pic>
    </p:spTree>
    <p:extLst>
      <p:ext uri="{BB962C8B-B14F-4D97-AF65-F5344CB8AC3E}">
        <p14:creationId xmlns:p14="http://schemas.microsoft.com/office/powerpoint/2010/main" val="2826340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1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79"/>
        <p:cNvGrpSpPr/>
        <p:nvPr/>
      </p:nvGrpSpPr>
      <p:grpSpPr>
        <a:xfrm>
          <a:off x="0" y="0"/>
          <a:ext cx="0" cy="0"/>
          <a:chOff x="0" y="0"/>
          <a:chExt cx="0" cy="0"/>
        </a:xfrm>
      </p:grpSpPr>
      <p:sp>
        <p:nvSpPr>
          <p:cNvPr id="1580" name="Google Shape;1580;p56"/>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ctrTitle"/>
          </p:nvPr>
        </p:nvSpPr>
        <p:spPr>
          <a:xfrm flipH="1">
            <a:off x="3654900" y="1536725"/>
            <a:ext cx="4761300" cy="142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FFFFF"/>
                </a:solidFill>
              </a:rPr>
              <a:t>Operating Systems</a:t>
            </a:r>
            <a:br>
              <a:rPr lang="es" dirty="0">
                <a:solidFill>
                  <a:srgbClr val="FFFFFF"/>
                </a:solidFill>
              </a:rPr>
            </a:br>
            <a:r>
              <a:rPr lang="es" sz="2800" dirty="0">
                <a:solidFill>
                  <a:srgbClr val="CD8D8D"/>
                </a:solidFill>
              </a:rPr>
              <a:t>Lab 1</a:t>
            </a:r>
            <a:endParaRPr dirty="0">
              <a:solidFill>
                <a:srgbClr val="CD8D8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Problem Statement</a:t>
            </a:r>
            <a:endParaRPr dirty="0"/>
          </a:p>
        </p:txBody>
      </p:sp>
      <p:sp>
        <p:nvSpPr>
          <p:cNvPr id="210" name="Google Shape;210;p28"/>
          <p:cNvSpPr txBox="1">
            <a:spLocks noGrp="1"/>
          </p:cNvSpPr>
          <p:nvPr>
            <p:ph type="subTitle" idx="1"/>
          </p:nvPr>
        </p:nvSpPr>
        <p:spPr>
          <a:xfrm>
            <a:off x="3396112" y="3252298"/>
            <a:ext cx="5654369" cy="4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500" i="1" dirty="0">
                <a:solidFill>
                  <a:srgbClr val="CD8D8D"/>
                </a:solidFill>
                <a:latin typeface="Consolas" panose="020B0609020204030204" pitchFamily="49" charset="0"/>
              </a:rPr>
              <a:t>Remove all files of a specified type (like: ‘txt’) from a specified directory and all of its subdirectories. Print the number of files deleted and the full pathnames of all files deleted. The program must prompt the user to confirm before deleting every file.</a:t>
            </a:r>
            <a:endParaRPr sz="1500" i="1" dirty="0">
              <a:solidFill>
                <a:srgbClr val="CD8D8D"/>
              </a:solidFill>
              <a:latin typeface="Consolas" panose="020B0609020204030204" pitchFamily="49" charset="0"/>
            </a:endParaRPr>
          </a:p>
          <a:p>
            <a:pPr marL="0" lvl="0" indent="0" algn="r" rtl="0">
              <a:spcBef>
                <a:spcPts val="0"/>
              </a:spcBef>
              <a:spcAft>
                <a:spcPts val="0"/>
              </a:spcAft>
              <a:buNone/>
            </a:pPr>
            <a:endParaRPr sz="1500" dirty="0"/>
          </a:p>
        </p:txBody>
      </p:sp>
      <p:pic>
        <p:nvPicPr>
          <p:cNvPr id="2" name="Problem-Statement">
            <a:hlinkClick r:id="" action="ppaction://media"/>
            <a:extLst>
              <a:ext uri="{FF2B5EF4-FFF2-40B4-BE49-F238E27FC236}">
                <a16:creationId xmlns:a16="http://schemas.microsoft.com/office/drawing/2014/main" id="{A5CC0066-7B7E-4515-99E6-8412261617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9067" y="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3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9"/>
          <p:cNvSpPr txBox="1">
            <a:spLocks noGrp="1"/>
          </p:cNvSpPr>
          <p:nvPr>
            <p:ph type="subTitle" idx="2"/>
          </p:nvPr>
        </p:nvSpPr>
        <p:spPr>
          <a:xfrm flipH="1">
            <a:off x="4108175" y="2205465"/>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000" dirty="0">
                <a:latin typeface="Squada One"/>
                <a:ea typeface="Squada One"/>
                <a:cs typeface="Squada One"/>
                <a:sym typeface="Squada One"/>
              </a:rPr>
              <a:t>Code &amp; Explanation</a:t>
            </a:r>
          </a:p>
        </p:txBody>
      </p:sp>
      <p:sp>
        <p:nvSpPr>
          <p:cNvPr id="216" name="Google Shape;216;p29"/>
          <p:cNvSpPr txBox="1">
            <a:spLocks noGrp="1"/>
          </p:cNvSpPr>
          <p:nvPr>
            <p:ph type="subTitle" idx="3"/>
          </p:nvPr>
        </p:nvSpPr>
        <p:spPr>
          <a:xfrm flipH="1">
            <a:off x="4108175" y="3180663"/>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000"/>
              <a:t>Output Screenshots</a:t>
            </a:r>
            <a:endParaRPr lang="en-IN" sz="2000" dirty="0"/>
          </a:p>
        </p:txBody>
      </p:sp>
      <p:sp>
        <p:nvSpPr>
          <p:cNvPr id="218" name="Google Shape;218;p29"/>
          <p:cNvSpPr txBox="1">
            <a:spLocks noGrp="1"/>
          </p:cNvSpPr>
          <p:nvPr>
            <p:ph type="subTitle" idx="1"/>
          </p:nvPr>
        </p:nvSpPr>
        <p:spPr>
          <a:xfrm flipH="1">
            <a:off x="4108175" y="1153775"/>
            <a:ext cx="3567000" cy="561600"/>
          </a:xfrm>
          <a:prstGeom prst="rect">
            <a:avLst/>
          </a:prstGeom>
        </p:spPr>
        <p:txBody>
          <a:bodyPr spcFirstLastPara="1" wrap="square" lIns="91425" tIns="91425" rIns="91425" bIns="91425" anchor="b" anchorCtr="0">
            <a:noAutofit/>
          </a:bodyPr>
          <a:lstStyle/>
          <a:p>
            <a:pPr marL="0" indent="0"/>
            <a:r>
              <a:rPr lang="en-IN" sz="2000" dirty="0">
                <a:latin typeface="Squada One"/>
                <a:ea typeface="Squada One"/>
                <a:cs typeface="Squada One"/>
                <a:sym typeface="Squada One"/>
              </a:rPr>
              <a:t>Problem </a:t>
            </a:r>
            <a:r>
              <a:rPr lang="es" sz="2000" dirty="0">
                <a:latin typeface="Squada One"/>
                <a:ea typeface="Squada One"/>
                <a:cs typeface="Squada One"/>
                <a:sym typeface="Squada One"/>
              </a:rPr>
              <a:t>Overview</a:t>
            </a:r>
            <a:endParaRPr sz="2000" dirty="0">
              <a:latin typeface="Squada One"/>
              <a:ea typeface="Squada One"/>
              <a:cs typeface="Squada One"/>
              <a:sym typeface="Squada One"/>
            </a:endParaRPr>
          </a:p>
        </p:txBody>
      </p:sp>
      <p:sp>
        <p:nvSpPr>
          <p:cNvPr id="221" name="Google Shape;221;p29"/>
          <p:cNvSpPr txBox="1">
            <a:spLocks noGrp="1"/>
          </p:cNvSpPr>
          <p:nvPr>
            <p:ph type="ctrTitle"/>
          </p:nvPr>
        </p:nvSpPr>
        <p:spPr>
          <a:xfrm>
            <a:off x="3710675" y="207575"/>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2800" dirty="0"/>
              <a:t>TABLE OF CONTENTS</a:t>
            </a:r>
            <a:endParaRPr sz="2800" dirty="0"/>
          </a:p>
        </p:txBody>
      </p:sp>
      <p:sp>
        <p:nvSpPr>
          <p:cNvPr id="224" name="Google Shape;224;p29"/>
          <p:cNvSpPr txBox="1">
            <a:spLocks noGrp="1"/>
          </p:cNvSpPr>
          <p:nvPr>
            <p:ph type="title" idx="9"/>
          </p:nvPr>
        </p:nvSpPr>
        <p:spPr>
          <a:xfrm>
            <a:off x="2599375" y="1245587"/>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01</a:t>
            </a:r>
            <a:endParaRPr dirty="0"/>
          </a:p>
        </p:txBody>
      </p:sp>
      <p:sp>
        <p:nvSpPr>
          <p:cNvPr id="225" name="Google Shape;225;p29"/>
          <p:cNvSpPr txBox="1">
            <a:spLocks noGrp="1"/>
          </p:cNvSpPr>
          <p:nvPr>
            <p:ph type="title" idx="13"/>
          </p:nvPr>
        </p:nvSpPr>
        <p:spPr>
          <a:xfrm>
            <a:off x="2599375" y="2322689"/>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02</a:t>
            </a:r>
            <a:endParaRPr dirty="0"/>
          </a:p>
        </p:txBody>
      </p:sp>
      <p:sp>
        <p:nvSpPr>
          <p:cNvPr id="226" name="Google Shape;226;p29"/>
          <p:cNvSpPr txBox="1">
            <a:spLocks noGrp="1"/>
          </p:cNvSpPr>
          <p:nvPr>
            <p:ph type="title" idx="14"/>
          </p:nvPr>
        </p:nvSpPr>
        <p:spPr>
          <a:xfrm>
            <a:off x="2599375" y="3282568"/>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03</a:t>
            </a:r>
            <a:endParaRPr dirty="0"/>
          </a:p>
        </p:txBody>
      </p:sp>
      <p:grpSp>
        <p:nvGrpSpPr>
          <p:cNvPr id="15" name="Google Shape;1827;p60">
            <a:extLst>
              <a:ext uri="{FF2B5EF4-FFF2-40B4-BE49-F238E27FC236}">
                <a16:creationId xmlns:a16="http://schemas.microsoft.com/office/drawing/2014/main" id="{AAAB77B3-024D-4BF4-99D5-9829892C7A23}"/>
              </a:ext>
            </a:extLst>
          </p:cNvPr>
          <p:cNvGrpSpPr/>
          <p:nvPr/>
        </p:nvGrpSpPr>
        <p:grpSpPr>
          <a:xfrm>
            <a:off x="3214675" y="1432669"/>
            <a:ext cx="160636" cy="136535"/>
            <a:chOff x="4660325" y="1866850"/>
            <a:chExt cx="68350" cy="58100"/>
          </a:xfrm>
          <a:solidFill>
            <a:schemeClr val="accent2">
              <a:lumMod val="60000"/>
              <a:lumOff val="40000"/>
            </a:schemeClr>
          </a:solidFill>
        </p:grpSpPr>
        <p:sp>
          <p:nvSpPr>
            <p:cNvPr id="16" name="Google Shape;1828;p60">
              <a:extLst>
                <a:ext uri="{FF2B5EF4-FFF2-40B4-BE49-F238E27FC236}">
                  <a16:creationId xmlns:a16="http://schemas.microsoft.com/office/drawing/2014/main" id="{5FD4EABF-22D9-4DD1-9E59-4076D3C66AB0}"/>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829;p60">
              <a:extLst>
                <a:ext uri="{FF2B5EF4-FFF2-40B4-BE49-F238E27FC236}">
                  <a16:creationId xmlns:a16="http://schemas.microsoft.com/office/drawing/2014/main" id="{FE67CE98-1685-4FEC-9411-52A456777478}"/>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Google Shape;1827;p60">
            <a:extLst>
              <a:ext uri="{FF2B5EF4-FFF2-40B4-BE49-F238E27FC236}">
                <a16:creationId xmlns:a16="http://schemas.microsoft.com/office/drawing/2014/main" id="{B20CC529-5019-453F-BF24-24BD3989B37A}"/>
              </a:ext>
            </a:extLst>
          </p:cNvPr>
          <p:cNvGrpSpPr/>
          <p:nvPr/>
        </p:nvGrpSpPr>
        <p:grpSpPr>
          <a:xfrm>
            <a:off x="3214675" y="2486265"/>
            <a:ext cx="160636" cy="136535"/>
            <a:chOff x="4660325" y="1866850"/>
            <a:chExt cx="68350" cy="58100"/>
          </a:xfrm>
          <a:solidFill>
            <a:schemeClr val="accent2">
              <a:lumMod val="60000"/>
              <a:lumOff val="40000"/>
            </a:schemeClr>
          </a:solidFill>
        </p:grpSpPr>
        <p:sp>
          <p:nvSpPr>
            <p:cNvPr id="19" name="Google Shape;1828;p60">
              <a:extLst>
                <a:ext uri="{FF2B5EF4-FFF2-40B4-BE49-F238E27FC236}">
                  <a16:creationId xmlns:a16="http://schemas.microsoft.com/office/drawing/2014/main" id="{4E6F9E82-CDF7-4845-9320-4E60C76C8C71}"/>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1829;p60">
              <a:extLst>
                <a:ext uri="{FF2B5EF4-FFF2-40B4-BE49-F238E27FC236}">
                  <a16:creationId xmlns:a16="http://schemas.microsoft.com/office/drawing/2014/main" id="{09496106-55FB-4512-BCD2-667024F2B7E6}"/>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 name="Google Shape;1827;p60">
            <a:extLst>
              <a:ext uri="{FF2B5EF4-FFF2-40B4-BE49-F238E27FC236}">
                <a16:creationId xmlns:a16="http://schemas.microsoft.com/office/drawing/2014/main" id="{450FDB07-353E-47E8-A4F3-BC1811AD647D}"/>
              </a:ext>
            </a:extLst>
          </p:cNvPr>
          <p:cNvGrpSpPr/>
          <p:nvPr/>
        </p:nvGrpSpPr>
        <p:grpSpPr>
          <a:xfrm>
            <a:off x="3214675" y="3441550"/>
            <a:ext cx="160636" cy="136535"/>
            <a:chOff x="4660325" y="1866850"/>
            <a:chExt cx="68350" cy="58100"/>
          </a:xfrm>
          <a:solidFill>
            <a:schemeClr val="accent2">
              <a:lumMod val="60000"/>
              <a:lumOff val="40000"/>
            </a:schemeClr>
          </a:solidFill>
        </p:grpSpPr>
        <p:sp>
          <p:nvSpPr>
            <p:cNvPr id="22" name="Google Shape;1828;p60">
              <a:extLst>
                <a:ext uri="{FF2B5EF4-FFF2-40B4-BE49-F238E27FC236}">
                  <a16:creationId xmlns:a16="http://schemas.microsoft.com/office/drawing/2014/main" id="{17F68ADA-C10C-40B5-9D5F-4DC3EB662581}"/>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1829;p60">
              <a:extLst>
                <a:ext uri="{FF2B5EF4-FFF2-40B4-BE49-F238E27FC236}">
                  <a16:creationId xmlns:a16="http://schemas.microsoft.com/office/drawing/2014/main" id="{118A445D-17F0-4D22-8632-8529F312E66F}"/>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 name="Table-Of-Content">
            <a:hlinkClick r:id="" action="ppaction://media"/>
            <a:extLst>
              <a:ext uri="{FF2B5EF4-FFF2-40B4-BE49-F238E27FC236}">
                <a16:creationId xmlns:a16="http://schemas.microsoft.com/office/drawing/2014/main" id="{3E93AA23-D7A4-4160-BB98-14493A0A1E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6525" y="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60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86BD28A-671A-4530-A177-49847FBF7576}"/>
              </a:ext>
            </a:extLst>
          </p:cNvPr>
          <p:cNvPicPr>
            <a:picLocks noChangeAspect="1"/>
          </p:cNvPicPr>
          <p:nvPr/>
        </p:nvPicPr>
        <p:blipFill>
          <a:blip r:embed="rId4"/>
          <a:stretch>
            <a:fillRect/>
          </a:stretch>
        </p:blipFill>
        <p:spPr>
          <a:xfrm>
            <a:off x="1719848" y="-101600"/>
            <a:ext cx="7029297" cy="1103472"/>
          </a:xfrm>
          <a:prstGeom prst="rect">
            <a:avLst/>
          </a:prstGeom>
        </p:spPr>
      </p:pic>
      <p:sp>
        <p:nvSpPr>
          <p:cNvPr id="20" name="Rectangle: Single Corner Snipped 19">
            <a:extLst>
              <a:ext uri="{FF2B5EF4-FFF2-40B4-BE49-F238E27FC236}">
                <a16:creationId xmlns:a16="http://schemas.microsoft.com/office/drawing/2014/main" id="{2A2438DF-041B-457C-BCFA-1E6BDDC5A14B}"/>
              </a:ext>
            </a:extLst>
          </p:cNvPr>
          <p:cNvSpPr/>
          <p:nvPr/>
        </p:nvSpPr>
        <p:spPr>
          <a:xfrm rot="10800000">
            <a:off x="3719944" y="-311150"/>
            <a:ext cx="5029200" cy="1206500"/>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BA71E9B1-473C-4921-A6AE-BFA2D20B3517}"/>
              </a:ext>
            </a:extLst>
          </p:cNvPr>
          <p:cNvSpPr txBox="1"/>
          <p:nvPr/>
        </p:nvSpPr>
        <p:spPr>
          <a:xfrm>
            <a:off x="966352" y="1743161"/>
            <a:ext cx="7782773" cy="646331"/>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Here, we are required to create a bash program to remove some files of specified extension from a specified directory.</a:t>
            </a:r>
            <a:endParaRPr lang="en-US" b="0" dirty="0">
              <a:solidFill>
                <a:schemeClr val="bg1"/>
              </a:solidFill>
              <a:effectLst/>
            </a:endParaRPr>
          </a:p>
        </p:txBody>
      </p:sp>
      <p:sp>
        <p:nvSpPr>
          <p:cNvPr id="5" name="TextBox 4">
            <a:extLst>
              <a:ext uri="{FF2B5EF4-FFF2-40B4-BE49-F238E27FC236}">
                <a16:creationId xmlns:a16="http://schemas.microsoft.com/office/drawing/2014/main" id="{C21F1870-BB67-4558-96CD-B222DA7D2F8B}"/>
              </a:ext>
            </a:extLst>
          </p:cNvPr>
          <p:cNvSpPr txBox="1"/>
          <p:nvPr/>
        </p:nvSpPr>
        <p:spPr>
          <a:xfrm>
            <a:off x="966351" y="2429259"/>
            <a:ext cx="7782773" cy="646331"/>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These files(of given extension) also need to be deleted from all the subdirectories of the given directory.</a:t>
            </a:r>
            <a:endParaRPr lang="en-US" sz="2400" b="0" dirty="0">
              <a:solidFill>
                <a:schemeClr val="bg1"/>
              </a:solidFill>
              <a:effectLst/>
            </a:endParaRPr>
          </a:p>
        </p:txBody>
      </p:sp>
      <p:sp>
        <p:nvSpPr>
          <p:cNvPr id="6" name="TextBox 5">
            <a:extLst>
              <a:ext uri="{FF2B5EF4-FFF2-40B4-BE49-F238E27FC236}">
                <a16:creationId xmlns:a16="http://schemas.microsoft.com/office/drawing/2014/main" id="{230B8C7C-FF53-4961-B66A-5DDF4A57A459}"/>
              </a:ext>
            </a:extLst>
          </p:cNvPr>
          <p:cNvSpPr txBox="1"/>
          <p:nvPr/>
        </p:nvSpPr>
        <p:spPr>
          <a:xfrm>
            <a:off x="966350" y="3115357"/>
            <a:ext cx="7782773" cy="646331"/>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User will be asked to enter a directory or path and file extension to be deleted.</a:t>
            </a:r>
            <a:endParaRPr lang="en-US" sz="2400" b="0" dirty="0">
              <a:solidFill>
                <a:schemeClr val="bg1"/>
              </a:solidFill>
              <a:effectLst/>
            </a:endParaRPr>
          </a:p>
        </p:txBody>
      </p:sp>
      <p:sp>
        <p:nvSpPr>
          <p:cNvPr id="8" name="TextBox 7">
            <a:extLst>
              <a:ext uri="{FF2B5EF4-FFF2-40B4-BE49-F238E27FC236}">
                <a16:creationId xmlns:a16="http://schemas.microsoft.com/office/drawing/2014/main" id="{4AB72351-A0B6-4699-BDDB-783EC78472F3}"/>
              </a:ext>
            </a:extLst>
          </p:cNvPr>
          <p:cNvSpPr txBox="1"/>
          <p:nvPr/>
        </p:nvSpPr>
        <p:spPr>
          <a:xfrm>
            <a:off x="966350" y="3801455"/>
            <a:ext cx="7782773" cy="646331"/>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Our bash program will have to search for all of those sub-directories of a given directory where the files of a given extension exists.</a:t>
            </a:r>
            <a:endParaRPr lang="en-US" sz="2400" b="0" dirty="0">
              <a:solidFill>
                <a:schemeClr val="bg1"/>
              </a:solidFill>
              <a:effectLst/>
            </a:endParaRPr>
          </a:p>
        </p:txBody>
      </p:sp>
      <p:grpSp>
        <p:nvGrpSpPr>
          <p:cNvPr id="17" name="Google Shape;1827;p60">
            <a:extLst>
              <a:ext uri="{FF2B5EF4-FFF2-40B4-BE49-F238E27FC236}">
                <a16:creationId xmlns:a16="http://schemas.microsoft.com/office/drawing/2014/main" id="{D9422C91-0001-4919-8AAE-49131E27C057}"/>
              </a:ext>
            </a:extLst>
          </p:cNvPr>
          <p:cNvGrpSpPr/>
          <p:nvPr/>
        </p:nvGrpSpPr>
        <p:grpSpPr>
          <a:xfrm>
            <a:off x="658511" y="1998058"/>
            <a:ext cx="160636" cy="136535"/>
            <a:chOff x="4660325" y="1866850"/>
            <a:chExt cx="68350" cy="58100"/>
          </a:xfrm>
          <a:solidFill>
            <a:schemeClr val="accent2">
              <a:lumMod val="60000"/>
              <a:lumOff val="40000"/>
            </a:schemeClr>
          </a:solidFill>
        </p:grpSpPr>
        <p:sp>
          <p:nvSpPr>
            <p:cNvPr id="18" name="Google Shape;1828;p60">
              <a:extLst>
                <a:ext uri="{FF2B5EF4-FFF2-40B4-BE49-F238E27FC236}">
                  <a16:creationId xmlns:a16="http://schemas.microsoft.com/office/drawing/2014/main" id="{FE5E2125-9071-4789-8D9E-C240FB7E2A6A}"/>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1829;p60">
              <a:extLst>
                <a:ext uri="{FF2B5EF4-FFF2-40B4-BE49-F238E27FC236}">
                  <a16:creationId xmlns:a16="http://schemas.microsoft.com/office/drawing/2014/main" id="{92A3F590-3180-4DA5-BD33-B8CDA0940A83}"/>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 name="Google Shape;1827;p60">
            <a:extLst>
              <a:ext uri="{FF2B5EF4-FFF2-40B4-BE49-F238E27FC236}">
                <a16:creationId xmlns:a16="http://schemas.microsoft.com/office/drawing/2014/main" id="{474B096B-C71C-4AD4-B455-02C82322192A}"/>
              </a:ext>
            </a:extLst>
          </p:cNvPr>
          <p:cNvGrpSpPr/>
          <p:nvPr/>
        </p:nvGrpSpPr>
        <p:grpSpPr>
          <a:xfrm>
            <a:off x="650227" y="2650022"/>
            <a:ext cx="160636" cy="136535"/>
            <a:chOff x="4660325" y="1866850"/>
            <a:chExt cx="68350" cy="58100"/>
          </a:xfrm>
          <a:solidFill>
            <a:schemeClr val="accent2">
              <a:lumMod val="60000"/>
              <a:lumOff val="40000"/>
            </a:schemeClr>
          </a:solidFill>
        </p:grpSpPr>
        <p:sp>
          <p:nvSpPr>
            <p:cNvPr id="23" name="Google Shape;1828;p60">
              <a:extLst>
                <a:ext uri="{FF2B5EF4-FFF2-40B4-BE49-F238E27FC236}">
                  <a16:creationId xmlns:a16="http://schemas.microsoft.com/office/drawing/2014/main" id="{23229679-7884-4B60-B3FC-6069B135ABA3}"/>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829;p60">
              <a:extLst>
                <a:ext uri="{FF2B5EF4-FFF2-40B4-BE49-F238E27FC236}">
                  <a16:creationId xmlns:a16="http://schemas.microsoft.com/office/drawing/2014/main" id="{F9204267-FE26-43FD-9EA7-4819175758C9}"/>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 name="Google Shape;1827;p60">
            <a:extLst>
              <a:ext uri="{FF2B5EF4-FFF2-40B4-BE49-F238E27FC236}">
                <a16:creationId xmlns:a16="http://schemas.microsoft.com/office/drawing/2014/main" id="{05B26267-B243-438C-B656-C786F1ADDF64}"/>
              </a:ext>
            </a:extLst>
          </p:cNvPr>
          <p:cNvGrpSpPr/>
          <p:nvPr/>
        </p:nvGrpSpPr>
        <p:grpSpPr>
          <a:xfrm>
            <a:off x="658511" y="3301987"/>
            <a:ext cx="160636" cy="136535"/>
            <a:chOff x="4660325" y="1866850"/>
            <a:chExt cx="68350" cy="58100"/>
          </a:xfrm>
          <a:solidFill>
            <a:schemeClr val="accent2">
              <a:lumMod val="60000"/>
              <a:lumOff val="40000"/>
            </a:schemeClr>
          </a:solidFill>
        </p:grpSpPr>
        <p:sp>
          <p:nvSpPr>
            <p:cNvPr id="26" name="Google Shape;1828;p60">
              <a:extLst>
                <a:ext uri="{FF2B5EF4-FFF2-40B4-BE49-F238E27FC236}">
                  <a16:creationId xmlns:a16="http://schemas.microsoft.com/office/drawing/2014/main" id="{639B11E9-3AE9-44E2-A57B-B85953484A0D}"/>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829;p60">
              <a:extLst>
                <a:ext uri="{FF2B5EF4-FFF2-40B4-BE49-F238E27FC236}">
                  <a16:creationId xmlns:a16="http://schemas.microsoft.com/office/drawing/2014/main" id="{45CEB219-A599-47E6-8F1B-5429DD1C7936}"/>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 name="Google Shape;1827;p60">
            <a:extLst>
              <a:ext uri="{FF2B5EF4-FFF2-40B4-BE49-F238E27FC236}">
                <a16:creationId xmlns:a16="http://schemas.microsoft.com/office/drawing/2014/main" id="{20AAFB03-DCAC-457C-9A52-0EA04E361991}"/>
              </a:ext>
            </a:extLst>
          </p:cNvPr>
          <p:cNvGrpSpPr/>
          <p:nvPr/>
        </p:nvGrpSpPr>
        <p:grpSpPr>
          <a:xfrm>
            <a:off x="658511" y="3988085"/>
            <a:ext cx="160636" cy="136535"/>
            <a:chOff x="4660325" y="1866850"/>
            <a:chExt cx="68350" cy="58100"/>
          </a:xfrm>
          <a:solidFill>
            <a:schemeClr val="accent2">
              <a:lumMod val="60000"/>
              <a:lumOff val="40000"/>
            </a:schemeClr>
          </a:solidFill>
        </p:grpSpPr>
        <p:sp>
          <p:nvSpPr>
            <p:cNvPr id="29" name="Google Shape;1828;p60">
              <a:extLst>
                <a:ext uri="{FF2B5EF4-FFF2-40B4-BE49-F238E27FC236}">
                  <a16:creationId xmlns:a16="http://schemas.microsoft.com/office/drawing/2014/main" id="{34CE1D54-323D-4C17-98AB-A06F00B857B9}"/>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829;p60">
              <a:extLst>
                <a:ext uri="{FF2B5EF4-FFF2-40B4-BE49-F238E27FC236}">
                  <a16:creationId xmlns:a16="http://schemas.microsoft.com/office/drawing/2014/main" id="{30C35AB5-BF1C-40A1-A9C8-047CB24FC5EE}"/>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roblem_overview_part1">
            <a:hlinkClick r:id="" action="ppaction://media"/>
            <a:extLst>
              <a:ext uri="{FF2B5EF4-FFF2-40B4-BE49-F238E27FC236}">
                <a16:creationId xmlns:a16="http://schemas.microsoft.com/office/drawing/2014/main" id="{7E3EA1B2-9C6A-4445-883C-9DA40BD477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40219" y="0"/>
            <a:ext cx="479628" cy="479628"/>
          </a:xfrm>
          <a:prstGeom prst="rect">
            <a:avLst/>
          </a:prstGeom>
        </p:spPr>
      </p:pic>
    </p:spTree>
    <p:extLst>
      <p:ext uri="{BB962C8B-B14F-4D97-AF65-F5344CB8AC3E}">
        <p14:creationId xmlns:p14="http://schemas.microsoft.com/office/powerpoint/2010/main" val="365751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24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86BD28A-671A-4530-A177-49847FBF7576}"/>
              </a:ext>
            </a:extLst>
          </p:cNvPr>
          <p:cNvPicPr>
            <a:picLocks noChangeAspect="1"/>
          </p:cNvPicPr>
          <p:nvPr/>
        </p:nvPicPr>
        <p:blipFill>
          <a:blip r:embed="rId4"/>
          <a:stretch>
            <a:fillRect/>
          </a:stretch>
        </p:blipFill>
        <p:spPr>
          <a:xfrm>
            <a:off x="1719848" y="-101600"/>
            <a:ext cx="7029297" cy="1103472"/>
          </a:xfrm>
          <a:prstGeom prst="rect">
            <a:avLst/>
          </a:prstGeom>
        </p:spPr>
      </p:pic>
      <p:sp>
        <p:nvSpPr>
          <p:cNvPr id="20" name="Rectangle: Single Corner Snipped 19">
            <a:extLst>
              <a:ext uri="{FF2B5EF4-FFF2-40B4-BE49-F238E27FC236}">
                <a16:creationId xmlns:a16="http://schemas.microsoft.com/office/drawing/2014/main" id="{2A2438DF-041B-457C-BCFA-1E6BDDC5A14B}"/>
              </a:ext>
            </a:extLst>
          </p:cNvPr>
          <p:cNvSpPr/>
          <p:nvPr/>
        </p:nvSpPr>
        <p:spPr>
          <a:xfrm rot="10800000">
            <a:off x="3719944" y="-311150"/>
            <a:ext cx="5029200" cy="1206500"/>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BA71E9B1-473C-4921-A6AE-BFA2D20B3517}"/>
              </a:ext>
            </a:extLst>
          </p:cNvPr>
          <p:cNvSpPr txBox="1"/>
          <p:nvPr/>
        </p:nvSpPr>
        <p:spPr>
          <a:xfrm>
            <a:off x="966371" y="1821878"/>
            <a:ext cx="7782773" cy="1477328"/>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When the program will encounter the file with a given extension, bash program will ask the user to confirm the deletion of the file. </a:t>
            </a:r>
            <a:endParaRPr lang="en-US" sz="2400" b="0" dirty="0">
              <a:solidFill>
                <a:schemeClr val="bg1"/>
              </a:solidFill>
              <a:effectLst/>
            </a:endParaRPr>
          </a:p>
          <a:p>
            <a:pPr rtl="0">
              <a:spcBef>
                <a:spcPts val="0"/>
              </a:spcBef>
              <a:spcAft>
                <a:spcPts val="0"/>
              </a:spcAft>
            </a:pPr>
            <a:r>
              <a:rPr lang="en-US" sz="1800" b="0" i="0" u="none" strike="noStrike" dirty="0">
                <a:solidFill>
                  <a:schemeClr val="bg1"/>
                </a:solidFill>
                <a:effectLst/>
                <a:latin typeface="Arial" panose="020B0604020202020204" pitchFamily="34" charset="0"/>
              </a:rPr>
              <a:t> - If a user presses “Y” or “y” a particular file is deleted, the absolute path of the file is printed, and the number of deleted files is increased by 1. </a:t>
            </a:r>
            <a:endParaRPr lang="en-US" sz="2400" b="0" dirty="0">
              <a:solidFill>
                <a:schemeClr val="bg1"/>
              </a:solidFill>
              <a:effectLst/>
            </a:endParaRPr>
          </a:p>
          <a:p>
            <a:pPr rtl="0">
              <a:spcBef>
                <a:spcPts val="0"/>
              </a:spcBef>
              <a:spcAft>
                <a:spcPts val="0"/>
              </a:spcAft>
            </a:pPr>
            <a:r>
              <a:rPr lang="en-US" sz="1800" b="0" i="0" u="none" strike="noStrike" dirty="0">
                <a:solidFill>
                  <a:schemeClr val="bg1"/>
                </a:solidFill>
                <a:effectLst/>
                <a:latin typeface="Arial" panose="020B0604020202020204" pitchFamily="34" charset="0"/>
              </a:rPr>
              <a:t> - If the user presses “N” or “n” file is not deleted.</a:t>
            </a:r>
            <a:endParaRPr lang="en-US" sz="2400" b="0" dirty="0">
              <a:solidFill>
                <a:schemeClr val="bg1"/>
              </a:solidFill>
              <a:effectLst/>
            </a:endParaRPr>
          </a:p>
        </p:txBody>
      </p:sp>
      <p:sp>
        <p:nvSpPr>
          <p:cNvPr id="3" name="TextBox 2">
            <a:extLst>
              <a:ext uri="{FF2B5EF4-FFF2-40B4-BE49-F238E27FC236}">
                <a16:creationId xmlns:a16="http://schemas.microsoft.com/office/drawing/2014/main" id="{11E9151F-7640-483C-8DE2-9E9798A3AE15}"/>
              </a:ext>
            </a:extLst>
          </p:cNvPr>
          <p:cNvSpPr txBox="1"/>
          <p:nvPr/>
        </p:nvSpPr>
        <p:spPr>
          <a:xfrm>
            <a:off x="966353" y="3402236"/>
            <a:ext cx="7782773" cy="369332"/>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This process is to be repeated for every file of the specified extension.</a:t>
            </a:r>
            <a:endParaRPr lang="en-US" sz="2400" b="0" dirty="0">
              <a:solidFill>
                <a:schemeClr val="bg1"/>
              </a:solidFill>
              <a:effectLst/>
            </a:endParaRPr>
          </a:p>
        </p:txBody>
      </p:sp>
      <p:sp>
        <p:nvSpPr>
          <p:cNvPr id="9" name="TextBox 8">
            <a:extLst>
              <a:ext uri="{FF2B5EF4-FFF2-40B4-BE49-F238E27FC236}">
                <a16:creationId xmlns:a16="http://schemas.microsoft.com/office/drawing/2014/main" id="{5B02B709-04EE-41C5-A515-741FA1B47C23}"/>
              </a:ext>
            </a:extLst>
          </p:cNvPr>
          <p:cNvSpPr txBox="1"/>
          <p:nvPr/>
        </p:nvSpPr>
        <p:spPr>
          <a:xfrm>
            <a:off x="966353" y="3871498"/>
            <a:ext cx="7782773" cy="646331"/>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bg1"/>
                </a:solidFill>
                <a:effectLst/>
                <a:latin typeface="Arial" panose="020B0604020202020204" pitchFamily="34" charset="0"/>
              </a:rPr>
              <a:t>At the end, the program should print the total number of files deleted of the given extension.</a:t>
            </a:r>
            <a:endParaRPr lang="en-US" sz="2400" b="0" dirty="0">
              <a:solidFill>
                <a:schemeClr val="bg1"/>
              </a:solidFill>
              <a:effectLst/>
            </a:endParaRPr>
          </a:p>
        </p:txBody>
      </p:sp>
      <p:grpSp>
        <p:nvGrpSpPr>
          <p:cNvPr id="22" name="Google Shape;1827;p60">
            <a:extLst>
              <a:ext uri="{FF2B5EF4-FFF2-40B4-BE49-F238E27FC236}">
                <a16:creationId xmlns:a16="http://schemas.microsoft.com/office/drawing/2014/main" id="{CD25EC30-664A-42BE-9697-511EC6C6A201}"/>
              </a:ext>
            </a:extLst>
          </p:cNvPr>
          <p:cNvGrpSpPr/>
          <p:nvPr/>
        </p:nvGrpSpPr>
        <p:grpSpPr>
          <a:xfrm>
            <a:off x="648120" y="2050012"/>
            <a:ext cx="160636" cy="136535"/>
            <a:chOff x="4660325" y="1866850"/>
            <a:chExt cx="68350" cy="58100"/>
          </a:xfrm>
          <a:solidFill>
            <a:schemeClr val="accent2">
              <a:lumMod val="60000"/>
              <a:lumOff val="40000"/>
            </a:schemeClr>
          </a:solidFill>
        </p:grpSpPr>
        <p:sp>
          <p:nvSpPr>
            <p:cNvPr id="23" name="Google Shape;1828;p60">
              <a:extLst>
                <a:ext uri="{FF2B5EF4-FFF2-40B4-BE49-F238E27FC236}">
                  <a16:creationId xmlns:a16="http://schemas.microsoft.com/office/drawing/2014/main" id="{A842E34B-291F-4DA1-B5CB-2DD4DE0EF1D3}"/>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829;p60">
              <a:extLst>
                <a:ext uri="{FF2B5EF4-FFF2-40B4-BE49-F238E27FC236}">
                  <a16:creationId xmlns:a16="http://schemas.microsoft.com/office/drawing/2014/main" id="{2231E9CE-D729-4C57-9AB8-011D52512999}"/>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 name="Google Shape;1827;p60">
            <a:extLst>
              <a:ext uri="{FF2B5EF4-FFF2-40B4-BE49-F238E27FC236}">
                <a16:creationId xmlns:a16="http://schemas.microsoft.com/office/drawing/2014/main" id="{8B90814F-8706-4469-B043-2C133E005595}"/>
              </a:ext>
            </a:extLst>
          </p:cNvPr>
          <p:cNvGrpSpPr/>
          <p:nvPr/>
        </p:nvGrpSpPr>
        <p:grpSpPr>
          <a:xfrm>
            <a:off x="648120" y="3518634"/>
            <a:ext cx="160636" cy="136535"/>
            <a:chOff x="4660325" y="1866850"/>
            <a:chExt cx="68350" cy="58100"/>
          </a:xfrm>
          <a:solidFill>
            <a:schemeClr val="accent2">
              <a:lumMod val="60000"/>
              <a:lumOff val="40000"/>
            </a:schemeClr>
          </a:solidFill>
        </p:grpSpPr>
        <p:sp>
          <p:nvSpPr>
            <p:cNvPr id="26" name="Google Shape;1828;p60">
              <a:extLst>
                <a:ext uri="{FF2B5EF4-FFF2-40B4-BE49-F238E27FC236}">
                  <a16:creationId xmlns:a16="http://schemas.microsoft.com/office/drawing/2014/main" id="{30CE4BE8-E5D0-4638-93CB-459DFDF9D3BE}"/>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829;p60">
              <a:extLst>
                <a:ext uri="{FF2B5EF4-FFF2-40B4-BE49-F238E27FC236}">
                  <a16:creationId xmlns:a16="http://schemas.microsoft.com/office/drawing/2014/main" id="{3CE3E845-9F47-46D5-9FBF-0B4F4A0D2F5C}"/>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 name="Google Shape;1827;p60">
            <a:extLst>
              <a:ext uri="{FF2B5EF4-FFF2-40B4-BE49-F238E27FC236}">
                <a16:creationId xmlns:a16="http://schemas.microsoft.com/office/drawing/2014/main" id="{701204FD-2C5B-41D8-A797-DE1487B68019}"/>
              </a:ext>
            </a:extLst>
          </p:cNvPr>
          <p:cNvGrpSpPr/>
          <p:nvPr/>
        </p:nvGrpSpPr>
        <p:grpSpPr>
          <a:xfrm>
            <a:off x="648120" y="4049885"/>
            <a:ext cx="160636" cy="136535"/>
            <a:chOff x="4660325" y="1866850"/>
            <a:chExt cx="68350" cy="58100"/>
          </a:xfrm>
          <a:solidFill>
            <a:schemeClr val="accent2">
              <a:lumMod val="60000"/>
              <a:lumOff val="40000"/>
            </a:schemeClr>
          </a:solidFill>
        </p:grpSpPr>
        <p:sp>
          <p:nvSpPr>
            <p:cNvPr id="29" name="Google Shape;1828;p60">
              <a:extLst>
                <a:ext uri="{FF2B5EF4-FFF2-40B4-BE49-F238E27FC236}">
                  <a16:creationId xmlns:a16="http://schemas.microsoft.com/office/drawing/2014/main" id="{5075AAE2-8093-4801-8880-DE375A14B32D}"/>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829;p60">
              <a:extLst>
                <a:ext uri="{FF2B5EF4-FFF2-40B4-BE49-F238E27FC236}">
                  <a16:creationId xmlns:a16="http://schemas.microsoft.com/office/drawing/2014/main" id="{A54D3BBF-DAFC-4DA0-AA66-0364B1EAB463}"/>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4" name="problem-overview-part2">
            <a:hlinkClick r:id="" action="ppaction://media"/>
            <a:extLst>
              <a:ext uri="{FF2B5EF4-FFF2-40B4-BE49-F238E27FC236}">
                <a16:creationId xmlns:a16="http://schemas.microsoft.com/office/drawing/2014/main" id="{F07F0779-ADC6-483C-B0CB-E5740B675A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0248" y="-12700"/>
            <a:ext cx="458470" cy="458470"/>
          </a:xfrm>
          <a:prstGeom prst="rect">
            <a:avLst/>
          </a:prstGeom>
        </p:spPr>
      </p:pic>
    </p:spTree>
    <p:extLst>
      <p:ext uri="{BB962C8B-B14F-4D97-AF65-F5344CB8AC3E}">
        <p14:creationId xmlns:p14="http://schemas.microsoft.com/office/powerpoint/2010/main" val="589854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4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Single Corner Snipped 19">
            <a:extLst>
              <a:ext uri="{FF2B5EF4-FFF2-40B4-BE49-F238E27FC236}">
                <a16:creationId xmlns:a16="http://schemas.microsoft.com/office/drawing/2014/main" id="{2A2438DF-041B-457C-BCFA-1E6BDDC5A14B}"/>
              </a:ext>
            </a:extLst>
          </p:cNvPr>
          <p:cNvSpPr/>
          <p:nvPr/>
        </p:nvSpPr>
        <p:spPr>
          <a:xfrm rot="10800000">
            <a:off x="3719944" y="-311150"/>
            <a:ext cx="5029200" cy="1206500"/>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Google Shape;204;p27">
            <a:extLst>
              <a:ext uri="{FF2B5EF4-FFF2-40B4-BE49-F238E27FC236}">
                <a16:creationId xmlns:a16="http://schemas.microsoft.com/office/drawing/2014/main" id="{870F675E-1A13-421B-A0D4-FB7E1340E0CD}"/>
              </a:ext>
            </a:extLst>
          </p:cNvPr>
          <p:cNvSpPr txBox="1">
            <a:spLocks/>
          </p:cNvSpPr>
          <p:nvPr/>
        </p:nvSpPr>
        <p:spPr>
          <a:xfrm flipH="1">
            <a:off x="3905849" y="-3111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000" dirty="0"/>
              <a:t>03</a:t>
            </a:r>
            <a:br>
              <a:rPr lang="en-IN" dirty="0"/>
            </a:br>
            <a:r>
              <a:rPr lang="en-IN" sz="2800" dirty="0"/>
              <a:t>Code &amp; Explanation</a:t>
            </a:r>
            <a:endParaRPr lang="en-IN" dirty="0"/>
          </a:p>
        </p:txBody>
      </p:sp>
      <p:sp>
        <p:nvSpPr>
          <p:cNvPr id="2" name="TextBox 1">
            <a:extLst>
              <a:ext uri="{FF2B5EF4-FFF2-40B4-BE49-F238E27FC236}">
                <a16:creationId xmlns:a16="http://schemas.microsoft.com/office/drawing/2014/main" id="{8542B9D0-E79F-4B80-9C51-60398A13751A}"/>
              </a:ext>
            </a:extLst>
          </p:cNvPr>
          <p:cNvSpPr txBox="1"/>
          <p:nvPr/>
        </p:nvSpPr>
        <p:spPr>
          <a:xfrm>
            <a:off x="3979430" y="1664493"/>
            <a:ext cx="5131664" cy="2893100"/>
          </a:xfrm>
          <a:prstGeom prst="rect">
            <a:avLst/>
          </a:prstGeom>
          <a:noFill/>
          <a:ln>
            <a:solidFill>
              <a:schemeClr val="bg1">
                <a:lumMod val="50000"/>
              </a:schemeClr>
            </a:solidFill>
            <a:prstDash val="dash"/>
          </a:ln>
        </p:spPr>
        <p:txBody>
          <a:bodyPr wrap="square" rtlCol="0">
            <a:spAutoFit/>
          </a:bodyPr>
          <a:lstStyle/>
          <a:p>
            <a:r>
              <a:rPr lang="en-US" b="1" i="1" dirty="0">
                <a:solidFill>
                  <a:srgbClr val="E7C0C0"/>
                </a:solidFill>
                <a:latin typeface="Consolas" panose="020B0609020204030204" pitchFamily="49" charset="0"/>
              </a:rPr>
              <a:t>#!/bin/bash</a:t>
            </a:r>
            <a:endParaRPr lang="en-US" b="1" dirty="0">
              <a:solidFill>
                <a:srgbClr val="F8F8F8"/>
              </a:solidFill>
              <a:latin typeface="Consolas" panose="020B0609020204030204" pitchFamily="49" charset="0"/>
            </a:endParaRPr>
          </a:p>
          <a:p>
            <a:br>
              <a:rPr lang="en-US" dirty="0">
                <a:solidFill>
                  <a:srgbClr val="F8F8F8"/>
                </a:solidFill>
                <a:latin typeface="Consolas" panose="020B0609020204030204" pitchFamily="49" charset="0"/>
              </a:rPr>
            </a:br>
            <a:r>
              <a:rPr lang="en-US" b="1" dirty="0">
                <a:solidFill>
                  <a:srgbClr val="F8F8F8"/>
                </a:solidFill>
                <a:latin typeface="Consolas" panose="020B0609020204030204" pitchFamily="49" charset="0"/>
              </a:rPr>
              <a:t>dir=</a:t>
            </a:r>
            <a:r>
              <a:rPr lang="en-US" b="1" dirty="0">
                <a:solidFill>
                  <a:srgbClr val="CD8D8D"/>
                </a:solidFill>
                <a:latin typeface="Consolas" panose="020B0609020204030204" pitchFamily="49" charset="0"/>
              </a:rPr>
              <a:t>" "</a:t>
            </a:r>
            <a:endParaRPr lang="en-US" b="1" dirty="0">
              <a:solidFill>
                <a:srgbClr val="F8F8F8"/>
              </a:solidFill>
              <a:latin typeface="Consolas" panose="020B0609020204030204" pitchFamily="49" charset="0"/>
            </a:endParaRPr>
          </a:p>
          <a:p>
            <a:r>
              <a:rPr lang="en-US" b="1" dirty="0">
                <a:solidFill>
                  <a:srgbClr val="FFB454"/>
                </a:solidFill>
                <a:latin typeface="Consolas" panose="020B0609020204030204" pitchFamily="49" charset="0"/>
              </a:rPr>
              <a:t>echo</a:t>
            </a:r>
            <a:r>
              <a:rPr lang="en-US" b="1" dirty="0">
                <a:solidFill>
                  <a:srgbClr val="F8F8F8"/>
                </a:solidFill>
                <a:latin typeface="Consolas" panose="020B0609020204030204" pitchFamily="49" charset="0"/>
              </a:rPr>
              <a:t> -n Enter the absolute path of the directory </a:t>
            </a:r>
            <a:r>
              <a:rPr lang="en-US" b="1" dirty="0">
                <a:solidFill>
                  <a:srgbClr val="FFB454"/>
                </a:solidFill>
                <a:latin typeface="Consolas" panose="020B0609020204030204" pitchFamily="49" charset="0"/>
              </a:rPr>
              <a:t>:</a:t>
            </a:r>
            <a:endParaRPr lang="en-US" b="1" dirty="0">
              <a:solidFill>
                <a:srgbClr val="F8F8F8"/>
              </a:solidFill>
              <a:latin typeface="Consolas" panose="020B0609020204030204" pitchFamily="49" charset="0"/>
            </a:endParaRPr>
          </a:p>
          <a:p>
            <a:r>
              <a:rPr lang="en-US" b="1" dirty="0">
                <a:solidFill>
                  <a:srgbClr val="FFB454"/>
                </a:solidFill>
                <a:latin typeface="Consolas" panose="020B0609020204030204" pitchFamily="49" charset="0"/>
              </a:rPr>
              <a:t>read</a:t>
            </a:r>
            <a:r>
              <a:rPr lang="en-US" b="1" dirty="0">
                <a:solidFill>
                  <a:srgbClr val="F8F8F8"/>
                </a:solidFill>
                <a:latin typeface="Consolas" panose="020B0609020204030204" pitchFamily="49" charset="0"/>
              </a:rPr>
              <a:t> dir </a:t>
            </a:r>
          </a:p>
          <a:p>
            <a:br>
              <a:rPr lang="en-US" dirty="0">
                <a:solidFill>
                  <a:srgbClr val="F8F8F8"/>
                </a:solidFill>
                <a:latin typeface="Consolas" panose="020B0609020204030204" pitchFamily="49" charset="0"/>
              </a:rPr>
            </a:br>
            <a:r>
              <a:rPr lang="en-US" b="1" dirty="0">
                <a:solidFill>
                  <a:srgbClr val="FFB454"/>
                </a:solidFill>
                <a:latin typeface="Consolas" panose="020B0609020204030204" pitchFamily="49" charset="0"/>
              </a:rPr>
              <a:t>cd</a:t>
            </a:r>
            <a:r>
              <a:rPr lang="en-US" b="1" dirty="0">
                <a:solidFill>
                  <a:srgbClr val="F8F8F8"/>
                </a:solidFill>
                <a:latin typeface="Consolas" panose="020B0609020204030204" pitchFamily="49" charset="0"/>
              </a:rPr>
              <a:t> </a:t>
            </a:r>
            <a:r>
              <a:rPr lang="en-US" b="1" i="1" dirty="0">
                <a:solidFill>
                  <a:srgbClr val="FB9A4B"/>
                </a:solidFill>
                <a:latin typeface="Consolas" panose="020B0609020204030204" pitchFamily="49" charset="0"/>
              </a:rPr>
              <a:t>$dir</a:t>
            </a:r>
          </a:p>
          <a:p>
            <a:endParaRPr lang="en-US" b="1" dirty="0">
              <a:solidFill>
                <a:srgbClr val="F8F8F8"/>
              </a:solidFill>
              <a:latin typeface="Consolas" panose="020B0609020204030204" pitchFamily="49" charset="0"/>
            </a:endParaRPr>
          </a:p>
          <a:p>
            <a:r>
              <a:rPr lang="en-US" b="1" dirty="0">
                <a:solidFill>
                  <a:srgbClr val="F8F8F8"/>
                </a:solidFill>
                <a:latin typeface="Consolas" panose="020B0609020204030204" pitchFamily="49" charset="0"/>
              </a:rPr>
              <a:t>filesDeleted=0</a:t>
            </a:r>
          </a:p>
          <a:p>
            <a:endParaRPr lang="en-US" b="1" dirty="0">
              <a:solidFill>
                <a:srgbClr val="F8F8F8"/>
              </a:solidFill>
              <a:latin typeface="Consolas" panose="020B0609020204030204" pitchFamily="49" charset="0"/>
            </a:endParaRPr>
          </a:p>
          <a:p>
            <a:r>
              <a:rPr lang="en-US" b="1" dirty="0">
                <a:solidFill>
                  <a:srgbClr val="F8F8F8"/>
                </a:solidFill>
                <a:latin typeface="Consolas" panose="020B0609020204030204" pitchFamily="49" charset="0"/>
              </a:rPr>
              <a:t>extension=</a:t>
            </a:r>
            <a:r>
              <a:rPr lang="en-US" b="1" dirty="0">
                <a:solidFill>
                  <a:srgbClr val="CD8D8D"/>
                </a:solidFill>
                <a:latin typeface="Consolas" panose="020B0609020204030204" pitchFamily="49" charset="0"/>
              </a:rPr>
              <a:t>" "</a:t>
            </a:r>
            <a:endParaRPr lang="en-US" b="1" dirty="0">
              <a:solidFill>
                <a:srgbClr val="F8F8F8"/>
              </a:solidFill>
              <a:latin typeface="Consolas" panose="020B0609020204030204" pitchFamily="49" charset="0"/>
            </a:endParaRPr>
          </a:p>
          <a:p>
            <a:r>
              <a:rPr lang="en-US" b="1" dirty="0">
                <a:solidFill>
                  <a:srgbClr val="FFB454"/>
                </a:solidFill>
                <a:latin typeface="Consolas" panose="020B0609020204030204" pitchFamily="49" charset="0"/>
              </a:rPr>
              <a:t>echo</a:t>
            </a:r>
            <a:r>
              <a:rPr lang="en-US" b="1" dirty="0">
                <a:solidFill>
                  <a:srgbClr val="F8F8F8"/>
                </a:solidFill>
                <a:latin typeface="Consolas" panose="020B0609020204030204" pitchFamily="49" charset="0"/>
              </a:rPr>
              <a:t> -n Enter the extension you want to delete </a:t>
            </a:r>
            <a:r>
              <a:rPr lang="en-US" b="1" dirty="0">
                <a:solidFill>
                  <a:srgbClr val="FFB454"/>
                </a:solidFill>
                <a:latin typeface="Consolas" panose="020B0609020204030204" pitchFamily="49" charset="0"/>
              </a:rPr>
              <a:t>:</a:t>
            </a:r>
            <a:r>
              <a:rPr lang="en-US" b="1" dirty="0">
                <a:solidFill>
                  <a:srgbClr val="F8F8F8"/>
                </a:solidFill>
                <a:latin typeface="Consolas" panose="020B0609020204030204" pitchFamily="49" charset="0"/>
              </a:rPr>
              <a:t> </a:t>
            </a:r>
          </a:p>
          <a:p>
            <a:r>
              <a:rPr lang="en-US" b="1" dirty="0">
                <a:solidFill>
                  <a:srgbClr val="FFB454"/>
                </a:solidFill>
                <a:latin typeface="Consolas" panose="020B0609020204030204" pitchFamily="49" charset="0"/>
              </a:rPr>
              <a:t>read</a:t>
            </a:r>
            <a:r>
              <a:rPr lang="en-US" b="1" dirty="0">
                <a:solidFill>
                  <a:srgbClr val="F8F8F8"/>
                </a:solidFill>
                <a:latin typeface="Consolas" panose="020B0609020204030204" pitchFamily="49" charset="0"/>
              </a:rPr>
              <a:t> extension</a:t>
            </a:r>
          </a:p>
        </p:txBody>
      </p:sp>
      <p:grpSp>
        <p:nvGrpSpPr>
          <p:cNvPr id="13" name="Group 12">
            <a:extLst>
              <a:ext uri="{FF2B5EF4-FFF2-40B4-BE49-F238E27FC236}">
                <a16:creationId xmlns:a16="http://schemas.microsoft.com/office/drawing/2014/main" id="{343D8C39-8109-4137-B0B8-D28FC9685D4E}"/>
              </a:ext>
            </a:extLst>
          </p:cNvPr>
          <p:cNvGrpSpPr/>
          <p:nvPr/>
        </p:nvGrpSpPr>
        <p:grpSpPr>
          <a:xfrm>
            <a:off x="32905" y="1593117"/>
            <a:ext cx="3938754" cy="1202206"/>
            <a:chOff x="302623" y="1600856"/>
            <a:chExt cx="3657921" cy="1171826"/>
          </a:xfrm>
        </p:grpSpPr>
        <p:sp>
          <p:nvSpPr>
            <p:cNvPr id="10" name="Google Shape;340;p41">
              <a:extLst>
                <a:ext uri="{FF2B5EF4-FFF2-40B4-BE49-F238E27FC236}">
                  <a16:creationId xmlns:a16="http://schemas.microsoft.com/office/drawing/2014/main" id="{CC00898C-DD56-4127-BECF-CE319279CB0D}"/>
                </a:ext>
              </a:extLst>
            </p:cNvPr>
            <p:cNvSpPr/>
            <p:nvPr/>
          </p:nvSpPr>
          <p:spPr>
            <a:xfrm>
              <a:off x="302623" y="1600856"/>
              <a:ext cx="3318004" cy="901725"/>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0" i="1" u="none" strike="noStrike" dirty="0">
                  <a:solidFill>
                    <a:schemeClr val="bg1"/>
                  </a:solidFill>
                  <a:effectLst/>
                  <a:latin typeface="Consolas" panose="020B0609020204030204" pitchFamily="49" charset="0"/>
                </a:rPr>
                <a:t>The absolute path of the directory will be stored in variable name </a:t>
              </a:r>
              <a:r>
                <a:rPr lang="en-US" b="1" u="none" strike="noStrike" dirty="0">
                  <a:solidFill>
                    <a:schemeClr val="bg1"/>
                  </a:solidFill>
                  <a:effectLst/>
                  <a:latin typeface="Consolas" panose="020B0609020204030204" pitchFamily="49" charset="0"/>
                </a:rPr>
                <a:t>dir</a:t>
              </a:r>
              <a:r>
                <a:rPr lang="en-US" b="0" i="1" u="none" strike="noStrike" dirty="0">
                  <a:solidFill>
                    <a:schemeClr val="bg1"/>
                  </a:solidFill>
                  <a:effectLst/>
                  <a:latin typeface="Consolas" panose="020B0609020204030204" pitchFamily="49" charset="0"/>
                </a:rPr>
                <a:t>.</a:t>
              </a:r>
            </a:p>
            <a:p>
              <a:pPr marL="0" lvl="0" indent="0" algn="l" rtl="0">
                <a:spcBef>
                  <a:spcPts val="0"/>
                </a:spcBef>
                <a:spcAft>
                  <a:spcPts val="0"/>
                </a:spcAft>
                <a:buNone/>
              </a:pPr>
              <a:r>
                <a:rPr lang="en-US" sz="1300" i="1" dirty="0">
                  <a:solidFill>
                    <a:schemeClr val="bg1"/>
                  </a:solidFill>
                  <a:latin typeface="Consolas" panose="020B0609020204030204" pitchFamily="49" charset="0"/>
                </a:rPr>
                <a:t>It is taken as input from user by using </a:t>
              </a:r>
              <a:r>
                <a:rPr lang="en-US" b="1" dirty="0">
                  <a:solidFill>
                    <a:srgbClr val="FFB454"/>
                  </a:solidFill>
                  <a:latin typeface="Consolas" panose="020B0609020204030204" pitchFamily="49" charset="0"/>
                </a:rPr>
                <a:t>read</a:t>
              </a:r>
              <a:endParaRPr b="1" u="sng" dirty="0">
                <a:solidFill>
                  <a:srgbClr val="FFB454"/>
                </a:solidFill>
                <a:latin typeface="Consolas" panose="020B0609020204030204" pitchFamily="49" charset="0"/>
              </a:endParaRPr>
            </a:p>
          </p:txBody>
        </p:sp>
        <p:cxnSp>
          <p:nvCxnSpPr>
            <p:cNvPr id="8" name="Google Shape;350;p41">
              <a:extLst>
                <a:ext uri="{FF2B5EF4-FFF2-40B4-BE49-F238E27FC236}">
                  <a16:creationId xmlns:a16="http://schemas.microsoft.com/office/drawing/2014/main" id="{1F3F9607-3DA3-4899-805A-FF343CEAFD44}"/>
                </a:ext>
              </a:extLst>
            </p:cNvPr>
            <p:cNvCxnSpPr>
              <a:cxnSpLocks/>
              <a:stCxn id="10" idx="3"/>
              <a:endCxn id="5" idx="1"/>
            </p:cNvCxnSpPr>
            <p:nvPr/>
          </p:nvCxnSpPr>
          <p:spPr>
            <a:xfrm>
              <a:off x="3620627" y="2051719"/>
              <a:ext cx="209870" cy="430602"/>
            </a:xfrm>
            <a:prstGeom prst="straightConnector1">
              <a:avLst/>
            </a:prstGeom>
            <a:noFill/>
            <a:ln w="19050" cap="flat" cmpd="sng">
              <a:solidFill>
                <a:srgbClr val="FFFFFF"/>
              </a:solidFill>
              <a:prstDash val="solid"/>
              <a:round/>
              <a:headEnd type="none" w="med" len="med"/>
              <a:tailEnd type="diamond" w="med" len="med"/>
            </a:ln>
          </p:spPr>
        </p:cxnSp>
        <p:sp>
          <p:nvSpPr>
            <p:cNvPr id="5" name="Left Bracket 4">
              <a:extLst>
                <a:ext uri="{FF2B5EF4-FFF2-40B4-BE49-F238E27FC236}">
                  <a16:creationId xmlns:a16="http://schemas.microsoft.com/office/drawing/2014/main" id="{24FC629F-D0E7-4355-B23D-20E29457C819}"/>
                </a:ext>
              </a:extLst>
            </p:cNvPr>
            <p:cNvSpPr/>
            <p:nvPr/>
          </p:nvSpPr>
          <p:spPr>
            <a:xfrm>
              <a:off x="3830497" y="2191960"/>
              <a:ext cx="130047" cy="58072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2" name="Group 21">
            <a:extLst>
              <a:ext uri="{FF2B5EF4-FFF2-40B4-BE49-F238E27FC236}">
                <a16:creationId xmlns:a16="http://schemas.microsoft.com/office/drawing/2014/main" id="{535DD100-DBE0-4A99-9B19-9C90A637B63A}"/>
              </a:ext>
            </a:extLst>
          </p:cNvPr>
          <p:cNvGrpSpPr/>
          <p:nvPr/>
        </p:nvGrpSpPr>
        <p:grpSpPr>
          <a:xfrm>
            <a:off x="32905" y="2797957"/>
            <a:ext cx="3949146" cy="411958"/>
            <a:chOff x="302623" y="2136017"/>
            <a:chExt cx="3667572" cy="401551"/>
          </a:xfrm>
        </p:grpSpPr>
        <p:sp>
          <p:nvSpPr>
            <p:cNvPr id="23" name="Google Shape;340;p41">
              <a:extLst>
                <a:ext uri="{FF2B5EF4-FFF2-40B4-BE49-F238E27FC236}">
                  <a16:creationId xmlns:a16="http://schemas.microsoft.com/office/drawing/2014/main" id="{439B7FEB-731B-4CA1-85C2-9E49506C13DD}"/>
                </a:ext>
              </a:extLst>
            </p:cNvPr>
            <p:cNvSpPr/>
            <p:nvPr/>
          </p:nvSpPr>
          <p:spPr>
            <a:xfrm>
              <a:off x="302623" y="2136017"/>
              <a:ext cx="3057455" cy="340780"/>
            </a:xfrm>
            <a:prstGeom prst="roundRect">
              <a:avLst>
                <a:gd name="adj" fmla="val 959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rtl="0">
                <a:spcBef>
                  <a:spcPts val="0"/>
                </a:spcBef>
                <a:spcAft>
                  <a:spcPts val="0"/>
                </a:spcAft>
              </a:pPr>
              <a:r>
                <a:rPr lang="en-US" sz="1200" b="0" i="1" u="none" strike="noStrike" dirty="0">
                  <a:solidFill>
                    <a:schemeClr val="bg1"/>
                  </a:solidFill>
                  <a:effectLst/>
                  <a:latin typeface="Consolas" panose="020B0609020204030204" pitchFamily="49" charset="0"/>
                </a:rPr>
                <a:t>Command to go to the directory </a:t>
              </a:r>
              <a:r>
                <a:rPr lang="en-US" b="1" u="none" strike="noStrike" dirty="0">
                  <a:solidFill>
                    <a:srgbClr val="FFB454"/>
                  </a:solidFill>
                  <a:effectLst/>
                  <a:latin typeface="Consolas" panose="020B0609020204030204" pitchFamily="49" charset="0"/>
                </a:rPr>
                <a:t>$dir</a:t>
              </a:r>
              <a:endParaRPr lang="en-US" b="1" dirty="0">
                <a:solidFill>
                  <a:srgbClr val="FFB454"/>
                </a:solidFill>
                <a:effectLst/>
                <a:latin typeface="Consolas" panose="020B0609020204030204" pitchFamily="49" charset="0"/>
              </a:endParaRPr>
            </a:p>
          </p:txBody>
        </p:sp>
        <p:cxnSp>
          <p:nvCxnSpPr>
            <p:cNvPr id="24" name="Google Shape;350;p41">
              <a:extLst>
                <a:ext uri="{FF2B5EF4-FFF2-40B4-BE49-F238E27FC236}">
                  <a16:creationId xmlns:a16="http://schemas.microsoft.com/office/drawing/2014/main" id="{C2CC2BD9-E92F-46B5-8C7F-CF0732DA91D2}"/>
                </a:ext>
              </a:extLst>
            </p:cNvPr>
            <p:cNvCxnSpPr>
              <a:cxnSpLocks/>
              <a:stCxn id="23" idx="3"/>
              <a:endCxn id="25" idx="1"/>
            </p:cNvCxnSpPr>
            <p:nvPr/>
          </p:nvCxnSpPr>
          <p:spPr>
            <a:xfrm>
              <a:off x="3360078" y="2306407"/>
              <a:ext cx="480070" cy="119928"/>
            </a:xfrm>
            <a:prstGeom prst="straightConnector1">
              <a:avLst/>
            </a:prstGeom>
            <a:noFill/>
            <a:ln w="19050" cap="flat" cmpd="sng">
              <a:solidFill>
                <a:srgbClr val="FFFFFF"/>
              </a:solidFill>
              <a:prstDash val="solid"/>
              <a:round/>
              <a:headEnd type="none" w="med" len="med"/>
              <a:tailEnd type="diamond" w="med" len="med"/>
            </a:ln>
          </p:spPr>
        </p:cxnSp>
        <p:sp>
          <p:nvSpPr>
            <p:cNvPr id="25" name="Left Bracket 24">
              <a:extLst>
                <a:ext uri="{FF2B5EF4-FFF2-40B4-BE49-F238E27FC236}">
                  <a16:creationId xmlns:a16="http://schemas.microsoft.com/office/drawing/2014/main" id="{878383AD-7144-4591-9903-8831332E2751}"/>
                </a:ext>
              </a:extLst>
            </p:cNvPr>
            <p:cNvSpPr/>
            <p:nvPr/>
          </p:nvSpPr>
          <p:spPr>
            <a:xfrm>
              <a:off x="3840148" y="2315102"/>
              <a:ext cx="130047" cy="222466"/>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33" name="Group 32">
            <a:extLst>
              <a:ext uri="{FF2B5EF4-FFF2-40B4-BE49-F238E27FC236}">
                <a16:creationId xmlns:a16="http://schemas.microsoft.com/office/drawing/2014/main" id="{DD172337-19F2-49F7-BA47-F0FDF0F2C4A9}"/>
              </a:ext>
            </a:extLst>
          </p:cNvPr>
          <p:cNvGrpSpPr/>
          <p:nvPr/>
        </p:nvGrpSpPr>
        <p:grpSpPr>
          <a:xfrm>
            <a:off x="32905" y="3369711"/>
            <a:ext cx="3949145" cy="349612"/>
            <a:chOff x="302623" y="2257557"/>
            <a:chExt cx="3667571" cy="340780"/>
          </a:xfrm>
        </p:grpSpPr>
        <p:sp>
          <p:nvSpPr>
            <p:cNvPr id="34" name="Google Shape;340;p41">
              <a:extLst>
                <a:ext uri="{FF2B5EF4-FFF2-40B4-BE49-F238E27FC236}">
                  <a16:creationId xmlns:a16="http://schemas.microsoft.com/office/drawing/2014/main" id="{01C8B3FB-6BD7-427A-90CB-F0E2AE11D5E9}"/>
                </a:ext>
              </a:extLst>
            </p:cNvPr>
            <p:cNvSpPr/>
            <p:nvPr/>
          </p:nvSpPr>
          <p:spPr>
            <a:xfrm>
              <a:off x="302623" y="2257557"/>
              <a:ext cx="3219897" cy="340780"/>
            </a:xfrm>
            <a:prstGeom prst="roundRect">
              <a:avLst>
                <a:gd name="adj" fmla="val 959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rtl="0">
                <a:spcBef>
                  <a:spcPts val="0"/>
                </a:spcBef>
                <a:spcAft>
                  <a:spcPts val="0"/>
                </a:spcAft>
              </a:pPr>
              <a:r>
                <a:rPr lang="en-US" sz="1200" b="0" i="1" u="none" strike="noStrike" dirty="0">
                  <a:solidFill>
                    <a:schemeClr val="bg1"/>
                  </a:solidFill>
                  <a:effectLst/>
                  <a:latin typeface="Consolas" panose="020B0609020204030204" pitchFamily="49" charset="0"/>
                </a:rPr>
                <a:t>Variable to store no. of deleted files</a:t>
              </a:r>
              <a:endParaRPr lang="en-US" sz="1050" b="0" i="1" dirty="0">
                <a:solidFill>
                  <a:schemeClr val="bg1"/>
                </a:solidFill>
                <a:effectLst/>
                <a:latin typeface="Consolas" panose="020B0609020204030204" pitchFamily="49" charset="0"/>
              </a:endParaRPr>
            </a:p>
          </p:txBody>
        </p:sp>
        <p:cxnSp>
          <p:nvCxnSpPr>
            <p:cNvPr id="35" name="Google Shape;350;p41">
              <a:extLst>
                <a:ext uri="{FF2B5EF4-FFF2-40B4-BE49-F238E27FC236}">
                  <a16:creationId xmlns:a16="http://schemas.microsoft.com/office/drawing/2014/main" id="{D2C89DB1-A2B4-411A-98B6-030AF7C69EA4}"/>
                </a:ext>
              </a:extLst>
            </p:cNvPr>
            <p:cNvCxnSpPr>
              <a:cxnSpLocks/>
              <a:stCxn id="34" idx="3"/>
              <a:endCxn id="36" idx="1"/>
            </p:cNvCxnSpPr>
            <p:nvPr/>
          </p:nvCxnSpPr>
          <p:spPr>
            <a:xfrm flipV="1">
              <a:off x="3522520" y="2426335"/>
              <a:ext cx="317627" cy="1612"/>
            </a:xfrm>
            <a:prstGeom prst="straightConnector1">
              <a:avLst/>
            </a:prstGeom>
            <a:noFill/>
            <a:ln w="19050" cap="flat" cmpd="sng">
              <a:solidFill>
                <a:srgbClr val="FFFFFF"/>
              </a:solidFill>
              <a:prstDash val="solid"/>
              <a:round/>
              <a:headEnd type="none" w="med" len="med"/>
              <a:tailEnd type="diamond" w="med" len="med"/>
            </a:ln>
          </p:spPr>
        </p:cxnSp>
        <p:sp>
          <p:nvSpPr>
            <p:cNvPr id="36" name="Left Bracket 35">
              <a:extLst>
                <a:ext uri="{FF2B5EF4-FFF2-40B4-BE49-F238E27FC236}">
                  <a16:creationId xmlns:a16="http://schemas.microsoft.com/office/drawing/2014/main" id="{5CD61882-24BD-49C5-93FF-D416C159C882}"/>
                </a:ext>
              </a:extLst>
            </p:cNvPr>
            <p:cNvSpPr/>
            <p:nvPr/>
          </p:nvSpPr>
          <p:spPr>
            <a:xfrm>
              <a:off x="3840147" y="2315102"/>
              <a:ext cx="130047" cy="222466"/>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37" name="Group 36">
            <a:extLst>
              <a:ext uri="{FF2B5EF4-FFF2-40B4-BE49-F238E27FC236}">
                <a16:creationId xmlns:a16="http://schemas.microsoft.com/office/drawing/2014/main" id="{E431A1EA-4A92-48DD-843F-4C3CEE6F8AF9}"/>
              </a:ext>
            </a:extLst>
          </p:cNvPr>
          <p:cNvGrpSpPr/>
          <p:nvPr/>
        </p:nvGrpSpPr>
        <p:grpSpPr>
          <a:xfrm>
            <a:off x="20782" y="3851143"/>
            <a:ext cx="3959538" cy="1195526"/>
            <a:chOff x="302623" y="2159002"/>
            <a:chExt cx="3677223" cy="947913"/>
          </a:xfrm>
        </p:grpSpPr>
        <p:sp>
          <p:nvSpPr>
            <p:cNvPr id="38" name="Google Shape;340;p41">
              <a:extLst>
                <a:ext uri="{FF2B5EF4-FFF2-40B4-BE49-F238E27FC236}">
                  <a16:creationId xmlns:a16="http://schemas.microsoft.com/office/drawing/2014/main" id="{2A089654-6DF7-40BC-9E81-D0C8390C2D65}"/>
                </a:ext>
              </a:extLst>
            </p:cNvPr>
            <p:cNvSpPr/>
            <p:nvPr/>
          </p:nvSpPr>
          <p:spPr>
            <a:xfrm>
              <a:off x="302623" y="2233923"/>
              <a:ext cx="3435412" cy="872992"/>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300" b="0" i="1" u="none" strike="noStrike" dirty="0">
                  <a:solidFill>
                    <a:schemeClr val="bg1"/>
                  </a:solidFill>
                  <a:effectLst/>
                  <a:latin typeface="Consolas" panose="020B0609020204030204" pitchFamily="49" charset="0"/>
                </a:rPr>
                <a:t>File type to be deleted will be stored in variable named </a:t>
              </a:r>
              <a:r>
                <a:rPr lang="en-US" b="1" strike="noStrike" dirty="0">
                  <a:solidFill>
                    <a:schemeClr val="bg1"/>
                  </a:solidFill>
                  <a:effectLst/>
                  <a:latin typeface="Consolas" panose="020B0609020204030204" pitchFamily="49" charset="0"/>
                </a:rPr>
                <a:t>extension</a:t>
              </a:r>
              <a:r>
                <a:rPr lang="en-US" b="0" i="1" u="none" strike="noStrike" dirty="0">
                  <a:solidFill>
                    <a:schemeClr val="bg1"/>
                  </a:solidFill>
                  <a:effectLst/>
                  <a:latin typeface="Consolas" panose="020B0609020204030204" pitchFamily="49" charset="0"/>
                </a:rPr>
                <a:t>.</a:t>
              </a:r>
            </a:p>
            <a:p>
              <a:pPr marL="0" lvl="0" indent="0" algn="l" rtl="0">
                <a:spcBef>
                  <a:spcPts val="0"/>
                </a:spcBef>
                <a:spcAft>
                  <a:spcPts val="0"/>
                </a:spcAft>
                <a:buNone/>
              </a:pPr>
              <a:r>
                <a:rPr lang="en-US" b="1" dirty="0">
                  <a:solidFill>
                    <a:srgbClr val="FFB454"/>
                  </a:solidFill>
                  <a:latin typeface="Consolas" panose="020B0609020204030204" pitchFamily="49" charset="0"/>
                </a:rPr>
                <a:t>read</a:t>
              </a:r>
              <a:r>
                <a:rPr lang="en-US" i="1" dirty="0">
                  <a:solidFill>
                    <a:srgbClr val="FFB454"/>
                  </a:solidFill>
                  <a:latin typeface="Consolas" panose="020B0609020204030204" pitchFamily="49" charset="0"/>
                </a:rPr>
                <a:t> </a:t>
              </a:r>
              <a:r>
                <a:rPr lang="en-US" sz="1300" i="1" dirty="0">
                  <a:solidFill>
                    <a:schemeClr val="bg1"/>
                  </a:solidFill>
                  <a:latin typeface="Consolas" panose="020B0609020204030204" pitchFamily="49" charset="0"/>
                </a:rPr>
                <a:t>is used to take input from user.</a:t>
              </a:r>
              <a:endParaRPr sz="1300" i="1" dirty="0">
                <a:solidFill>
                  <a:schemeClr val="bg1"/>
                </a:solidFill>
                <a:latin typeface="Consolas" panose="020B0609020204030204" pitchFamily="49" charset="0"/>
              </a:endParaRPr>
            </a:p>
          </p:txBody>
        </p:sp>
        <p:cxnSp>
          <p:nvCxnSpPr>
            <p:cNvPr id="39" name="Google Shape;350;p41">
              <a:extLst>
                <a:ext uri="{FF2B5EF4-FFF2-40B4-BE49-F238E27FC236}">
                  <a16:creationId xmlns:a16="http://schemas.microsoft.com/office/drawing/2014/main" id="{5A333AF9-2A43-4C3C-9BB3-9CEBF0F45773}"/>
                </a:ext>
              </a:extLst>
            </p:cNvPr>
            <p:cNvCxnSpPr>
              <a:cxnSpLocks/>
              <a:stCxn id="38" idx="3"/>
              <a:endCxn id="40" idx="1"/>
            </p:cNvCxnSpPr>
            <p:nvPr/>
          </p:nvCxnSpPr>
          <p:spPr>
            <a:xfrm flipV="1">
              <a:off x="3738035" y="2449363"/>
              <a:ext cx="111764" cy="221056"/>
            </a:xfrm>
            <a:prstGeom prst="straightConnector1">
              <a:avLst/>
            </a:prstGeom>
            <a:noFill/>
            <a:ln w="19050" cap="flat" cmpd="sng">
              <a:solidFill>
                <a:srgbClr val="FFFFFF"/>
              </a:solidFill>
              <a:prstDash val="solid"/>
              <a:round/>
              <a:headEnd type="none" w="med" len="med"/>
              <a:tailEnd type="diamond" w="med" len="med"/>
            </a:ln>
          </p:spPr>
        </p:cxnSp>
        <p:sp>
          <p:nvSpPr>
            <p:cNvPr id="40" name="Left Bracket 39">
              <a:extLst>
                <a:ext uri="{FF2B5EF4-FFF2-40B4-BE49-F238E27FC236}">
                  <a16:creationId xmlns:a16="http://schemas.microsoft.com/office/drawing/2014/main" id="{8DC04524-7DC4-46B9-AF6D-DB3F1607CBC9}"/>
                </a:ext>
              </a:extLst>
            </p:cNvPr>
            <p:cNvSpPr/>
            <p:nvPr/>
          </p:nvSpPr>
          <p:spPr>
            <a:xfrm>
              <a:off x="3849799" y="2159002"/>
              <a:ext cx="130047" cy="58072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3" name="Slide-1">
            <a:hlinkClick r:id="" action="ppaction://media"/>
            <a:extLst>
              <a:ext uri="{FF2B5EF4-FFF2-40B4-BE49-F238E27FC236}">
                <a16:creationId xmlns:a16="http://schemas.microsoft.com/office/drawing/2014/main" id="{6364EA27-8CD3-46FA-B94A-FA6075EBFA1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9675" y="36198"/>
            <a:ext cx="609600" cy="609600"/>
          </a:xfrm>
          <a:prstGeom prst="rect">
            <a:avLst/>
          </a:prstGeom>
        </p:spPr>
      </p:pic>
    </p:spTree>
    <p:extLst>
      <p:ext uri="{BB962C8B-B14F-4D97-AF65-F5344CB8AC3E}">
        <p14:creationId xmlns:p14="http://schemas.microsoft.com/office/powerpoint/2010/main" val="1037752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65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right)">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right)">
                                      <p:cBhvr>
                                        <p:cTn id="21" dur="500"/>
                                        <p:tgtEl>
                                          <p:spTgt spid="3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wipe(right)">
                                      <p:cBhvr>
                                        <p:cTn id="2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Single Corner Snipped 19">
            <a:extLst>
              <a:ext uri="{FF2B5EF4-FFF2-40B4-BE49-F238E27FC236}">
                <a16:creationId xmlns:a16="http://schemas.microsoft.com/office/drawing/2014/main" id="{2A2438DF-041B-457C-BCFA-1E6BDDC5A14B}"/>
              </a:ext>
            </a:extLst>
          </p:cNvPr>
          <p:cNvSpPr/>
          <p:nvPr/>
        </p:nvSpPr>
        <p:spPr>
          <a:xfrm rot="10800000">
            <a:off x="3719944" y="-726111"/>
            <a:ext cx="5029200" cy="1192835"/>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Google Shape;204;p27">
            <a:extLst>
              <a:ext uri="{FF2B5EF4-FFF2-40B4-BE49-F238E27FC236}">
                <a16:creationId xmlns:a16="http://schemas.microsoft.com/office/drawing/2014/main" id="{870F675E-1A13-421B-A0D4-FB7E1340E0CD}"/>
              </a:ext>
            </a:extLst>
          </p:cNvPr>
          <p:cNvSpPr txBox="1">
            <a:spLocks/>
          </p:cNvSpPr>
          <p:nvPr/>
        </p:nvSpPr>
        <p:spPr>
          <a:xfrm flipH="1">
            <a:off x="3905849" y="-5397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800" dirty="0"/>
              <a:t>Code &amp; Explanation (contd..)</a:t>
            </a:r>
            <a:endParaRPr lang="en-IN" dirty="0"/>
          </a:p>
        </p:txBody>
      </p:sp>
      <p:sp>
        <p:nvSpPr>
          <p:cNvPr id="2" name="TextBox 1">
            <a:extLst>
              <a:ext uri="{FF2B5EF4-FFF2-40B4-BE49-F238E27FC236}">
                <a16:creationId xmlns:a16="http://schemas.microsoft.com/office/drawing/2014/main" id="{8542B9D0-E79F-4B80-9C51-60398A13751A}"/>
              </a:ext>
            </a:extLst>
          </p:cNvPr>
          <p:cNvSpPr txBox="1"/>
          <p:nvPr/>
        </p:nvSpPr>
        <p:spPr>
          <a:xfrm>
            <a:off x="3798475" y="1850771"/>
            <a:ext cx="5295300" cy="523220"/>
          </a:xfrm>
          <a:prstGeom prst="rect">
            <a:avLst/>
          </a:prstGeom>
          <a:noFill/>
          <a:ln>
            <a:solidFill>
              <a:schemeClr val="bg1">
                <a:lumMod val="50000"/>
              </a:schemeClr>
            </a:solidFill>
            <a:prstDash val="dash"/>
          </a:ln>
        </p:spPr>
        <p:txBody>
          <a:bodyPr wrap="square" rtlCol="0">
            <a:spAutoFit/>
          </a:bodyPr>
          <a:lstStyle/>
          <a:p>
            <a:r>
              <a:rPr lang="en-IN" b="1" dirty="0">
                <a:solidFill>
                  <a:srgbClr val="F8F8F8"/>
                </a:solidFill>
                <a:effectLst/>
                <a:latin typeface="Consolas" panose="020B0609020204030204" pitchFamily="49" charset="0"/>
              </a:rPr>
              <a:t>IFS=</a:t>
            </a:r>
            <a:r>
              <a:rPr lang="en-IN" b="1" dirty="0">
                <a:solidFill>
                  <a:srgbClr val="CD8D8D"/>
                </a:solidFill>
                <a:effectLst/>
                <a:latin typeface="Consolas" panose="020B0609020204030204" pitchFamily="49" charset="0"/>
              </a:rPr>
              <a:t>$'</a:t>
            </a:r>
            <a:r>
              <a:rPr lang="en-IN" b="1" dirty="0">
                <a:solidFill>
                  <a:srgbClr val="FFE862"/>
                </a:solidFill>
                <a:effectLst/>
                <a:latin typeface="Consolas" panose="020B0609020204030204" pitchFamily="49" charset="0"/>
              </a:rPr>
              <a:t>\n</a:t>
            </a:r>
            <a:r>
              <a:rPr lang="en-IN" b="1" dirty="0">
                <a:solidFill>
                  <a:srgbClr val="CD8D8D"/>
                </a:solidFill>
                <a:latin typeface="Consolas" panose="020B0609020204030204" pitchFamily="49" charset="0"/>
              </a:rPr>
              <a:t>' </a:t>
            </a:r>
            <a:endParaRPr lang="en-US" b="1" dirty="0">
              <a:solidFill>
                <a:srgbClr val="F12727"/>
              </a:solidFill>
              <a:latin typeface="Consolas" panose="020B0609020204030204" pitchFamily="49" charset="0"/>
            </a:endParaRPr>
          </a:p>
          <a:p>
            <a:r>
              <a:rPr lang="en-US" b="1" dirty="0">
                <a:solidFill>
                  <a:srgbClr val="F12727"/>
                </a:solidFill>
                <a:effectLst/>
                <a:latin typeface="Consolas" panose="020B0609020204030204" pitchFamily="49" charset="0"/>
              </a:rPr>
              <a:t>for</a:t>
            </a:r>
            <a:r>
              <a:rPr lang="en-US" b="1" dirty="0">
                <a:solidFill>
                  <a:srgbClr val="F8F8F8"/>
                </a:solidFill>
                <a:effectLst/>
                <a:latin typeface="Consolas" panose="020B0609020204030204" pitchFamily="49" charset="0"/>
              </a:rPr>
              <a:t> </a:t>
            </a:r>
            <a:r>
              <a:rPr lang="en-US" b="1" i="1" dirty="0">
                <a:solidFill>
                  <a:srgbClr val="FB9A4B"/>
                </a:solidFill>
                <a:effectLst/>
                <a:latin typeface="Consolas" panose="020B0609020204030204" pitchFamily="49" charset="0"/>
              </a:rPr>
              <a:t>ITEM</a:t>
            </a:r>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in</a:t>
            </a:r>
            <a:r>
              <a:rPr lang="en-US" b="1" dirty="0">
                <a:solidFill>
                  <a:srgbClr val="F8F8F8"/>
                </a:solidFill>
                <a:effectLst/>
                <a:latin typeface="Consolas" panose="020B0609020204030204" pitchFamily="49" charset="0"/>
              </a:rPr>
              <a:t> </a:t>
            </a:r>
            <a:r>
              <a:rPr lang="en-US" b="1" dirty="0">
                <a:solidFill>
                  <a:srgbClr val="CD8D8D"/>
                </a:solidFill>
                <a:effectLst/>
                <a:latin typeface="Consolas" panose="020B0609020204030204" pitchFamily="49" charset="0"/>
              </a:rPr>
              <a:t>`find ./</a:t>
            </a:r>
            <a:r>
              <a:rPr lang="en-US" b="1" dirty="0">
                <a:solidFill>
                  <a:srgbClr val="F12727"/>
                </a:solidFill>
                <a:effectLst/>
                <a:latin typeface="Consolas" panose="020B0609020204030204" pitchFamily="49" charset="0"/>
              </a:rPr>
              <a:t>|</a:t>
            </a:r>
            <a:r>
              <a:rPr lang="en-US" b="1" dirty="0">
                <a:solidFill>
                  <a:srgbClr val="CD8D8D"/>
                </a:solidFill>
                <a:effectLst/>
                <a:latin typeface="Consolas" panose="020B0609020204030204" pitchFamily="49" charset="0"/>
              </a:rPr>
              <a:t> grep "</a:t>
            </a:r>
            <a:r>
              <a:rPr lang="en-US" b="1" dirty="0">
                <a:solidFill>
                  <a:srgbClr val="FFE862"/>
                </a:solidFill>
                <a:effectLst/>
                <a:latin typeface="Consolas" panose="020B0609020204030204" pitchFamily="49" charset="0"/>
              </a:rPr>
              <a:t>\\</a:t>
            </a:r>
            <a:r>
              <a:rPr lang="en-US" b="1" dirty="0">
                <a:solidFill>
                  <a:srgbClr val="CD8D8D"/>
                </a:solidFill>
                <a:effectLst/>
                <a:latin typeface="Consolas" panose="020B0609020204030204" pitchFamily="49" charset="0"/>
              </a:rPr>
              <a:t>.</a:t>
            </a:r>
            <a:r>
              <a:rPr lang="en-US" b="1" i="1" dirty="0">
                <a:solidFill>
                  <a:srgbClr val="EDEF7D"/>
                </a:solidFill>
                <a:effectLst/>
                <a:latin typeface="Consolas" panose="020B0609020204030204" pitchFamily="49" charset="0"/>
              </a:rPr>
              <a:t>$extension</a:t>
            </a:r>
            <a:r>
              <a:rPr lang="en-US" b="1" dirty="0">
                <a:solidFill>
                  <a:srgbClr val="CD8D8D"/>
                </a:solidFill>
                <a:effectLst/>
                <a:latin typeface="Consolas" panose="020B0609020204030204" pitchFamily="49" charset="0"/>
              </a:rPr>
              <a:t>$"`</a:t>
            </a:r>
          </a:p>
        </p:txBody>
      </p:sp>
      <p:grpSp>
        <p:nvGrpSpPr>
          <p:cNvPr id="5" name="Group 4">
            <a:extLst>
              <a:ext uri="{FF2B5EF4-FFF2-40B4-BE49-F238E27FC236}">
                <a16:creationId xmlns:a16="http://schemas.microsoft.com/office/drawing/2014/main" id="{9E370036-1CEB-4D49-975D-F74A559AD4DB}"/>
              </a:ext>
            </a:extLst>
          </p:cNvPr>
          <p:cNvGrpSpPr/>
          <p:nvPr/>
        </p:nvGrpSpPr>
        <p:grpSpPr>
          <a:xfrm>
            <a:off x="40965" y="535711"/>
            <a:ext cx="9052810" cy="1333371"/>
            <a:chOff x="302623" y="1539270"/>
            <a:chExt cx="8407353" cy="1299682"/>
          </a:xfrm>
        </p:grpSpPr>
        <p:sp>
          <p:nvSpPr>
            <p:cNvPr id="6" name="Google Shape;340;p41">
              <a:extLst>
                <a:ext uri="{FF2B5EF4-FFF2-40B4-BE49-F238E27FC236}">
                  <a16:creationId xmlns:a16="http://schemas.microsoft.com/office/drawing/2014/main" id="{53B27274-164A-45D2-81B1-4388AA3FE755}"/>
                </a:ext>
              </a:extLst>
            </p:cNvPr>
            <p:cNvSpPr/>
            <p:nvPr/>
          </p:nvSpPr>
          <p:spPr>
            <a:xfrm>
              <a:off x="302623" y="1539270"/>
              <a:ext cx="8407353" cy="986063"/>
            </a:xfrm>
            <a:prstGeom prst="roundRect">
              <a:avLst>
                <a:gd name="adj" fmla="val 959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171450" indent="-171450">
                <a:buClr>
                  <a:srgbClr val="CD8D8D"/>
                </a:buClr>
                <a:buFont typeface="Arial" panose="020B0604020202020204" pitchFamily="34" charset="0"/>
                <a:buChar char="•"/>
              </a:pPr>
              <a:r>
                <a:rPr lang="en-US" sz="1200" i="1" dirty="0">
                  <a:solidFill>
                    <a:schemeClr val="bg1"/>
                  </a:solidFill>
                  <a:latin typeface="Consolas" panose="020B0609020204030204" pitchFamily="49" charset="0"/>
                </a:rPr>
                <a:t>Here </a:t>
              </a:r>
              <a:r>
                <a:rPr lang="en-US" sz="1200" b="1" dirty="0">
                  <a:solidFill>
                    <a:schemeClr val="bg1"/>
                  </a:solidFill>
                  <a:latin typeface="Consolas" panose="020B0609020204030204" pitchFamily="49" charset="0"/>
                </a:rPr>
                <a:t>IFS</a:t>
              </a:r>
              <a:r>
                <a:rPr lang="en-US" sz="1200" i="1" dirty="0">
                  <a:solidFill>
                    <a:schemeClr val="bg1"/>
                  </a:solidFill>
                  <a:latin typeface="Consolas" panose="020B0609020204030204" pitchFamily="49" charset="0"/>
                </a:rPr>
                <a:t> stands for Internal Field Separator, is an environment variable. Its default values are tabs, spaces, and newlines, etc. </a:t>
              </a:r>
            </a:p>
            <a:p>
              <a:pPr marL="171450" indent="-171450">
                <a:buClr>
                  <a:srgbClr val="CD8D8D"/>
                </a:buClr>
                <a:buFont typeface="Arial" panose="020B0604020202020204" pitchFamily="34" charset="0"/>
                <a:buChar char="•"/>
              </a:pPr>
              <a:r>
                <a:rPr lang="en-IN" sz="1200" b="1" dirty="0">
                  <a:solidFill>
                    <a:srgbClr val="F8F8F8"/>
                  </a:solidFill>
                  <a:effectLst/>
                  <a:latin typeface="Consolas" panose="020B0609020204030204" pitchFamily="49" charset="0"/>
                </a:rPr>
                <a:t>IFS=</a:t>
              </a:r>
              <a:r>
                <a:rPr lang="en-IN" sz="1200" b="1" dirty="0">
                  <a:solidFill>
                    <a:srgbClr val="CD8D8D"/>
                  </a:solidFill>
                  <a:effectLst/>
                  <a:latin typeface="Consolas" panose="020B0609020204030204" pitchFamily="49" charset="0"/>
                </a:rPr>
                <a:t>$'</a:t>
              </a:r>
              <a:r>
                <a:rPr lang="en-IN" sz="1200" b="1" dirty="0">
                  <a:solidFill>
                    <a:srgbClr val="FFE862"/>
                  </a:solidFill>
                  <a:effectLst/>
                  <a:latin typeface="Consolas" panose="020B0609020204030204" pitchFamily="49" charset="0"/>
                </a:rPr>
                <a:t>\n</a:t>
              </a:r>
              <a:r>
                <a:rPr lang="en-IN" sz="1200" b="1" dirty="0">
                  <a:solidFill>
                    <a:srgbClr val="CD8D8D"/>
                  </a:solidFill>
                  <a:latin typeface="Consolas" panose="020B0609020204030204" pitchFamily="49" charset="0"/>
                </a:rPr>
                <a:t>' </a:t>
              </a:r>
              <a:r>
                <a:rPr lang="en-US" sz="1200" i="1" dirty="0">
                  <a:solidFill>
                    <a:schemeClr val="bg1"/>
                  </a:solidFill>
                  <a:latin typeface="Consolas" panose="020B0609020204030204" pitchFamily="49" charset="0"/>
                </a:rPr>
                <a:t>is will handle newlines, if loop encounters any tab or space in any file or folder name it will not split its name. Ex- File or folder name like ‘hello world in css’ will be treated as a single file name.</a:t>
              </a:r>
              <a:endParaRPr lang="en-US" sz="1200" b="0" i="1" dirty="0">
                <a:solidFill>
                  <a:schemeClr val="bg1"/>
                </a:solidFill>
                <a:effectLst/>
                <a:latin typeface="Consolas" panose="020B0609020204030204" pitchFamily="49" charset="0"/>
              </a:endParaRPr>
            </a:p>
          </p:txBody>
        </p:sp>
        <p:cxnSp>
          <p:nvCxnSpPr>
            <p:cNvPr id="7" name="Google Shape;350;p41">
              <a:extLst>
                <a:ext uri="{FF2B5EF4-FFF2-40B4-BE49-F238E27FC236}">
                  <a16:creationId xmlns:a16="http://schemas.microsoft.com/office/drawing/2014/main" id="{7A996017-A049-4335-BE52-209D3432E045}"/>
                </a:ext>
              </a:extLst>
            </p:cNvPr>
            <p:cNvCxnSpPr>
              <a:cxnSpLocks/>
              <a:stCxn id="6" idx="2"/>
              <a:endCxn id="8" idx="1"/>
            </p:cNvCxnSpPr>
            <p:nvPr/>
          </p:nvCxnSpPr>
          <p:spPr>
            <a:xfrm flipH="1">
              <a:off x="4272305" y="2525333"/>
              <a:ext cx="233995" cy="177125"/>
            </a:xfrm>
            <a:prstGeom prst="straightConnector1">
              <a:avLst/>
            </a:prstGeom>
            <a:noFill/>
            <a:ln w="19050" cap="flat" cmpd="sng">
              <a:solidFill>
                <a:srgbClr val="FFFFFF"/>
              </a:solidFill>
              <a:prstDash val="solid"/>
              <a:round/>
              <a:headEnd type="none" w="med" len="med"/>
              <a:tailEnd type="diamond" w="med" len="med"/>
            </a:ln>
          </p:spPr>
        </p:cxnSp>
        <p:sp>
          <p:nvSpPr>
            <p:cNvPr id="8" name="Left Bracket 7">
              <a:extLst>
                <a:ext uri="{FF2B5EF4-FFF2-40B4-BE49-F238E27FC236}">
                  <a16:creationId xmlns:a16="http://schemas.microsoft.com/office/drawing/2014/main" id="{02AC8F54-5497-4F20-881D-C609FE59547F}"/>
                </a:ext>
              </a:extLst>
            </p:cNvPr>
            <p:cNvSpPr/>
            <p:nvPr/>
          </p:nvSpPr>
          <p:spPr>
            <a:xfrm rot="5400000">
              <a:off x="4204058" y="2355493"/>
              <a:ext cx="136494" cy="830423"/>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7" name="Group 26">
            <a:extLst>
              <a:ext uri="{FF2B5EF4-FFF2-40B4-BE49-F238E27FC236}">
                <a16:creationId xmlns:a16="http://schemas.microsoft.com/office/drawing/2014/main" id="{4C37D7AA-9E52-4C83-98C4-697010E763CB}"/>
              </a:ext>
            </a:extLst>
          </p:cNvPr>
          <p:cNvGrpSpPr/>
          <p:nvPr/>
        </p:nvGrpSpPr>
        <p:grpSpPr>
          <a:xfrm>
            <a:off x="88322" y="2361958"/>
            <a:ext cx="8948303" cy="2688035"/>
            <a:chOff x="-4563662" y="34000"/>
            <a:chExt cx="8310296" cy="2620126"/>
          </a:xfrm>
        </p:grpSpPr>
        <p:sp>
          <p:nvSpPr>
            <p:cNvPr id="28" name="Google Shape;340;p41">
              <a:extLst>
                <a:ext uri="{FF2B5EF4-FFF2-40B4-BE49-F238E27FC236}">
                  <a16:creationId xmlns:a16="http://schemas.microsoft.com/office/drawing/2014/main" id="{62B163B7-E51A-4B1A-932D-47E3312CEE4B}"/>
                </a:ext>
              </a:extLst>
            </p:cNvPr>
            <p:cNvSpPr/>
            <p:nvPr/>
          </p:nvSpPr>
          <p:spPr>
            <a:xfrm>
              <a:off x="-4563662" y="368477"/>
              <a:ext cx="8310296" cy="2285649"/>
            </a:xfrm>
            <a:prstGeom prst="roundRect">
              <a:avLst>
                <a:gd name="adj" fmla="val 959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171450" indent="-324000">
                <a:lnSpc>
                  <a:spcPts val="1600"/>
                </a:lnSpc>
                <a:buClr>
                  <a:srgbClr val="CD8D8D"/>
                </a:buClr>
                <a:buFont typeface="Arial" panose="020B0604020202020204" pitchFamily="34" charset="0"/>
                <a:buChar char="•"/>
              </a:pPr>
              <a:r>
                <a:rPr lang="en-US" sz="1200" b="1" dirty="0">
                  <a:solidFill>
                    <a:srgbClr val="CD8D8D"/>
                  </a:solidFill>
                  <a:effectLst/>
                  <a:latin typeface="Consolas" panose="020B0609020204030204" pitchFamily="49" charset="0"/>
                </a:rPr>
                <a:t>‘find ./’ </a:t>
              </a:r>
              <a:r>
                <a:rPr lang="en-US" sz="1200" b="0" i="1" dirty="0">
                  <a:solidFill>
                    <a:schemeClr val="bg1"/>
                  </a:solidFill>
                  <a:effectLst/>
                  <a:latin typeface="Consolas" panose="020B0609020204030204" pitchFamily="49" charset="0"/>
                </a:rPr>
                <a:t>command </a:t>
              </a:r>
              <a:r>
                <a:rPr lang="en-US" sz="1200" i="1" dirty="0">
                  <a:solidFill>
                    <a:schemeClr val="bg1"/>
                  </a:solidFill>
                  <a:latin typeface="Consolas" panose="020B0609020204030204" pitchFamily="49" charset="0"/>
                </a:rPr>
                <a:t>lists files and folders in a directory and its sub-directories in current directory that was given by user</a:t>
              </a:r>
            </a:p>
            <a:p>
              <a:pPr marL="171450" indent="-324000">
                <a:lnSpc>
                  <a:spcPts val="1600"/>
                </a:lnSpc>
                <a:buClr>
                  <a:srgbClr val="CD8D8D"/>
                </a:buClr>
                <a:buFont typeface="Arial" panose="020B0604020202020204" pitchFamily="34" charset="0"/>
                <a:buChar char="•"/>
              </a:pPr>
              <a:r>
                <a:rPr lang="en-US" sz="1200" i="1" dirty="0">
                  <a:solidFill>
                    <a:schemeClr val="bg1"/>
                  </a:solidFill>
                  <a:latin typeface="Consolas" panose="020B0609020204030204" pitchFamily="49" charset="0"/>
                </a:rPr>
                <a:t>grep searches for a PATTERN in files and folders, by default it prints the matching line.</a:t>
              </a:r>
            </a:p>
            <a:p>
              <a:pPr marL="171450" indent="-324000">
                <a:lnSpc>
                  <a:spcPts val="1600"/>
                </a:lnSpc>
                <a:buClr>
                  <a:srgbClr val="CD8D8D"/>
                </a:buClr>
                <a:buFont typeface="Arial" panose="020B0604020202020204" pitchFamily="34" charset="0"/>
                <a:buChar char="•"/>
              </a:pPr>
              <a:r>
                <a:rPr lang="en-US" sz="1200" b="1" dirty="0">
                  <a:solidFill>
                    <a:schemeClr val="bg1"/>
                  </a:solidFill>
                  <a:effectLst/>
                  <a:latin typeface="Consolas" panose="020B0609020204030204" pitchFamily="49" charset="0"/>
                </a:rPr>
                <a:t>`</a:t>
              </a:r>
              <a:r>
                <a:rPr lang="en-US" sz="1200" b="1" dirty="0">
                  <a:solidFill>
                    <a:srgbClr val="CD8D8D"/>
                  </a:solidFill>
                  <a:effectLst/>
                  <a:latin typeface="Consolas" panose="020B0609020204030204" pitchFamily="49" charset="0"/>
                </a:rPr>
                <a:t>grep</a:t>
              </a:r>
              <a:r>
                <a:rPr lang="en-US" sz="1200" b="1" dirty="0">
                  <a:solidFill>
                    <a:schemeClr val="bg1"/>
                  </a:solidFill>
                  <a:effectLst/>
                  <a:latin typeface="Consolas" panose="020B0609020204030204" pitchFamily="49" charset="0"/>
                </a:rPr>
                <a:t> </a:t>
              </a:r>
              <a:r>
                <a:rPr lang="en-US" sz="1200" b="1" dirty="0">
                  <a:solidFill>
                    <a:srgbClr val="FFC000"/>
                  </a:solidFill>
                  <a:effectLst/>
                  <a:latin typeface="Consolas" panose="020B0609020204030204" pitchFamily="49" charset="0"/>
                </a:rPr>
                <a:t>$extension$</a:t>
              </a:r>
              <a:r>
                <a:rPr lang="en-US" sz="1200" b="1" dirty="0">
                  <a:solidFill>
                    <a:schemeClr val="bg1"/>
                  </a:solidFill>
                  <a:effectLst/>
                  <a:latin typeface="Consolas" panose="020B0609020204030204" pitchFamily="49" charset="0"/>
                </a:rPr>
                <a:t>`</a:t>
              </a:r>
              <a:r>
                <a:rPr lang="en-US" sz="1200" b="0" i="1" dirty="0">
                  <a:solidFill>
                    <a:schemeClr val="bg1"/>
                  </a:solidFill>
                  <a:effectLst/>
                  <a:latin typeface="Consolas" panose="020B0609020204030204" pitchFamily="49" charset="0"/>
                </a:rPr>
                <a:t> is a REGULAR EXPRESSION for a string that has the given extension at the end of the line.</a:t>
              </a:r>
            </a:p>
            <a:p>
              <a:pPr marL="171450" indent="-324000">
                <a:lnSpc>
                  <a:spcPts val="1600"/>
                </a:lnSpc>
                <a:buClr>
                  <a:srgbClr val="CD8D8D"/>
                </a:buClr>
                <a:buFont typeface="Arial" panose="020B0604020202020204" pitchFamily="34" charset="0"/>
                <a:buChar char="•"/>
              </a:pPr>
              <a:r>
                <a:rPr lang="en-US" sz="1200" b="1" dirty="0">
                  <a:solidFill>
                    <a:schemeClr val="bg1"/>
                  </a:solidFill>
                  <a:effectLst/>
                  <a:latin typeface="Consolas" panose="020B0609020204030204" pitchFamily="49" charset="0"/>
                </a:rPr>
                <a:t>`</a:t>
              </a:r>
              <a:r>
                <a:rPr lang="en-US" sz="1200" b="1" dirty="0">
                  <a:solidFill>
                    <a:srgbClr val="CD8D8D"/>
                  </a:solidFill>
                  <a:effectLst/>
                  <a:latin typeface="Consolas" panose="020B0609020204030204" pitchFamily="49" charset="0"/>
                </a:rPr>
                <a:t>grep</a:t>
              </a:r>
              <a:r>
                <a:rPr lang="en-US" sz="1200" b="1" dirty="0">
                  <a:solidFill>
                    <a:schemeClr val="bg1"/>
                  </a:solidFill>
                  <a:effectLst/>
                  <a:latin typeface="Consolas" panose="020B0609020204030204" pitchFamily="49" charset="0"/>
                </a:rPr>
                <a:t> </a:t>
              </a:r>
              <a:r>
                <a:rPr lang="en-US" sz="1200" b="1" dirty="0">
                  <a:solidFill>
                    <a:srgbClr val="CD8D8D"/>
                  </a:solidFill>
                  <a:effectLst/>
                  <a:latin typeface="Consolas" panose="020B0609020204030204" pitchFamily="49" charset="0"/>
                </a:rPr>
                <a:t>"</a:t>
              </a:r>
              <a:r>
                <a:rPr lang="en-US" sz="1200" b="1" dirty="0">
                  <a:solidFill>
                    <a:srgbClr val="FFE862"/>
                  </a:solidFill>
                  <a:effectLst/>
                  <a:latin typeface="Consolas" panose="020B0609020204030204" pitchFamily="49" charset="0"/>
                </a:rPr>
                <a:t>\\</a:t>
              </a:r>
              <a:r>
                <a:rPr lang="en-US" sz="1200" b="1" dirty="0">
                  <a:solidFill>
                    <a:srgbClr val="CD8D8D"/>
                  </a:solidFill>
                  <a:effectLst/>
                  <a:latin typeface="Consolas" panose="020B0609020204030204" pitchFamily="49" charset="0"/>
                </a:rPr>
                <a:t>.</a:t>
              </a:r>
              <a:r>
                <a:rPr lang="en-US" sz="1200" b="1" dirty="0">
                  <a:solidFill>
                    <a:srgbClr val="EDEF7D"/>
                  </a:solidFill>
                  <a:effectLst/>
                  <a:latin typeface="Consolas" panose="020B0609020204030204" pitchFamily="49" charset="0"/>
                </a:rPr>
                <a:t>$extension</a:t>
              </a:r>
              <a:r>
                <a:rPr lang="en-US" sz="1200" b="1" dirty="0">
                  <a:solidFill>
                    <a:srgbClr val="CD8D8D"/>
                  </a:solidFill>
                  <a:effectLst/>
                  <a:latin typeface="Consolas" panose="020B0609020204030204" pitchFamily="49" charset="0"/>
                </a:rPr>
                <a:t>$"</a:t>
              </a:r>
              <a:r>
                <a:rPr lang="en-US" sz="1200" b="1" dirty="0">
                  <a:solidFill>
                    <a:schemeClr val="bg1"/>
                  </a:solidFill>
                  <a:effectLst/>
                  <a:latin typeface="Consolas" panose="020B0609020204030204" pitchFamily="49" charset="0"/>
                </a:rPr>
                <a:t>` </a:t>
              </a:r>
              <a:r>
                <a:rPr lang="en-US" sz="1200" b="0" i="1" dirty="0">
                  <a:solidFill>
                    <a:schemeClr val="bg1"/>
                  </a:solidFill>
                  <a:effectLst/>
                  <a:latin typeface="Consolas" panose="020B0609020204030204" pitchFamily="49" charset="0"/>
                </a:rPr>
                <a:t>will search only for files and will also select the folders </a:t>
              </a:r>
              <a:r>
                <a:rPr lang="en-US" sz="1200" i="1" dirty="0">
                  <a:solidFill>
                    <a:schemeClr val="bg1"/>
                  </a:solidFill>
                  <a:latin typeface="Consolas" panose="020B0609020204030204" pitchFamily="49" charset="0"/>
                </a:rPr>
                <a:t>whose names ends with that extension.</a:t>
              </a:r>
            </a:p>
            <a:p>
              <a:pPr marL="171450" indent="-324000">
                <a:lnSpc>
                  <a:spcPts val="1600"/>
                </a:lnSpc>
                <a:buClr>
                  <a:srgbClr val="CD8D8D"/>
                </a:buClr>
                <a:buFont typeface="Arial" panose="020B0604020202020204" pitchFamily="34" charset="0"/>
                <a:buChar char="•"/>
              </a:pPr>
              <a:r>
                <a:rPr lang="en-US" sz="1200" b="1" dirty="0">
                  <a:solidFill>
                    <a:srgbClr val="FF0000"/>
                  </a:solidFill>
                  <a:latin typeface="Consolas" panose="020B0609020204030204" pitchFamily="49" charset="0"/>
                </a:rPr>
                <a:t>|</a:t>
              </a:r>
              <a:r>
                <a:rPr lang="en-US" sz="1200" i="1" dirty="0">
                  <a:solidFill>
                    <a:schemeClr val="bg1"/>
                  </a:solidFill>
                  <a:latin typeface="Consolas" panose="020B0609020204030204" pitchFamily="49" charset="0"/>
                </a:rPr>
                <a:t> is called PIPE, used to combine two commands, here it combines </a:t>
              </a:r>
              <a:r>
                <a:rPr lang="en-US" sz="1200" b="1" dirty="0">
                  <a:solidFill>
                    <a:srgbClr val="CD8D8D"/>
                  </a:solidFill>
                  <a:latin typeface="Consolas" panose="020B0609020204030204" pitchFamily="49" charset="0"/>
                </a:rPr>
                <a:t>`</a:t>
              </a:r>
              <a:r>
                <a:rPr lang="en-US" sz="1200" b="1" dirty="0">
                  <a:solidFill>
                    <a:srgbClr val="CD8D8D"/>
                  </a:solidFill>
                  <a:effectLst/>
                  <a:latin typeface="Consolas" panose="020B0609020204030204" pitchFamily="49" charset="0"/>
                </a:rPr>
                <a:t>find ./` </a:t>
              </a:r>
              <a:r>
                <a:rPr lang="en-US" sz="1200" b="0" i="1" dirty="0">
                  <a:solidFill>
                    <a:schemeClr val="bg1"/>
                  </a:solidFill>
                  <a:effectLst/>
                  <a:latin typeface="Consolas" panose="020B0609020204030204" pitchFamily="49" charset="0"/>
                </a:rPr>
                <a:t>with </a:t>
              </a:r>
              <a:r>
                <a:rPr lang="en-US" sz="1200" b="1" dirty="0">
                  <a:solidFill>
                    <a:schemeClr val="bg1"/>
                  </a:solidFill>
                  <a:effectLst/>
                  <a:latin typeface="Consolas" panose="020B0609020204030204" pitchFamily="49" charset="0"/>
                </a:rPr>
                <a:t>`</a:t>
              </a:r>
              <a:r>
                <a:rPr lang="en-US" sz="1200" b="1" dirty="0">
                  <a:solidFill>
                    <a:srgbClr val="CD8D8D"/>
                  </a:solidFill>
                  <a:effectLst/>
                  <a:latin typeface="Consolas" panose="020B0609020204030204" pitchFamily="49" charset="0"/>
                </a:rPr>
                <a:t>grep</a:t>
              </a:r>
              <a:r>
                <a:rPr lang="en-US" sz="1200" b="1" dirty="0">
                  <a:solidFill>
                    <a:schemeClr val="bg1"/>
                  </a:solidFill>
                  <a:effectLst/>
                  <a:latin typeface="Consolas" panose="020B0609020204030204" pitchFamily="49" charset="0"/>
                </a:rPr>
                <a:t> </a:t>
              </a:r>
              <a:r>
                <a:rPr lang="en-US" sz="1200" b="1" dirty="0">
                  <a:solidFill>
                    <a:srgbClr val="CD8D8D"/>
                  </a:solidFill>
                  <a:effectLst/>
                  <a:latin typeface="Consolas" panose="020B0609020204030204" pitchFamily="49" charset="0"/>
                </a:rPr>
                <a:t>"</a:t>
              </a:r>
              <a:r>
                <a:rPr lang="en-US" sz="1200" b="1" dirty="0">
                  <a:solidFill>
                    <a:srgbClr val="FFE862"/>
                  </a:solidFill>
                  <a:effectLst/>
                  <a:latin typeface="Consolas" panose="020B0609020204030204" pitchFamily="49" charset="0"/>
                </a:rPr>
                <a:t>\\</a:t>
              </a:r>
              <a:r>
                <a:rPr lang="en-US" sz="1200" b="1" dirty="0">
                  <a:solidFill>
                    <a:srgbClr val="CD8D8D"/>
                  </a:solidFill>
                  <a:effectLst/>
                  <a:latin typeface="Consolas" panose="020B0609020204030204" pitchFamily="49" charset="0"/>
                </a:rPr>
                <a:t>.</a:t>
              </a:r>
              <a:r>
                <a:rPr lang="en-US" sz="1200" b="1" dirty="0">
                  <a:solidFill>
                    <a:srgbClr val="EDEF7D"/>
                  </a:solidFill>
                  <a:effectLst/>
                  <a:latin typeface="Consolas" panose="020B0609020204030204" pitchFamily="49" charset="0"/>
                </a:rPr>
                <a:t>$extension</a:t>
              </a:r>
              <a:r>
                <a:rPr lang="en-US" sz="1200" b="1" dirty="0">
                  <a:solidFill>
                    <a:srgbClr val="CD8D8D"/>
                  </a:solidFill>
                  <a:effectLst/>
                  <a:latin typeface="Consolas" panose="020B0609020204030204" pitchFamily="49" charset="0"/>
                </a:rPr>
                <a:t>$"</a:t>
              </a:r>
              <a:r>
                <a:rPr lang="en-US" sz="1200" b="1" dirty="0">
                  <a:solidFill>
                    <a:schemeClr val="bg1"/>
                  </a:solidFill>
                  <a:effectLst/>
                  <a:latin typeface="Consolas" panose="020B0609020204030204" pitchFamily="49" charset="0"/>
                </a:rPr>
                <a:t>` </a:t>
              </a:r>
              <a:r>
                <a:rPr lang="en-US" sz="1200" b="0" i="1" dirty="0">
                  <a:solidFill>
                    <a:schemeClr val="bg1"/>
                  </a:solidFill>
                  <a:effectLst/>
                  <a:latin typeface="Consolas" panose="020B0609020204030204" pitchFamily="49" charset="0"/>
                </a:rPr>
                <a:t>and </a:t>
              </a:r>
              <a:r>
                <a:rPr lang="en-US" sz="1200" i="1" dirty="0">
                  <a:solidFill>
                    <a:schemeClr val="bg1"/>
                  </a:solidFill>
                  <a:latin typeface="Consolas" panose="020B0609020204030204" pitchFamily="49" charset="0"/>
                </a:rPr>
                <a:t>in result we get a list of files that end with required extension and also the folders whose names ends with that extension.</a:t>
              </a:r>
            </a:p>
            <a:p>
              <a:pPr marL="171450" indent="-324000">
                <a:lnSpc>
                  <a:spcPts val="1600"/>
                </a:lnSpc>
                <a:buClr>
                  <a:srgbClr val="CD8D8D"/>
                </a:buClr>
                <a:buFont typeface="Arial" panose="020B0604020202020204" pitchFamily="34" charset="0"/>
                <a:buChar char="•"/>
              </a:pPr>
              <a:r>
                <a:rPr lang="en-US" sz="1200" i="1" dirty="0">
                  <a:solidFill>
                    <a:schemeClr val="bg1"/>
                  </a:solidFill>
                  <a:latin typeface="Consolas" panose="020B0609020204030204" pitchFamily="49" charset="0"/>
                </a:rPr>
                <a:t>Then using a loop we iterate through each element of list one by one</a:t>
              </a:r>
            </a:p>
          </p:txBody>
        </p:sp>
        <p:cxnSp>
          <p:nvCxnSpPr>
            <p:cNvPr id="29" name="Google Shape;350;p41">
              <a:extLst>
                <a:ext uri="{FF2B5EF4-FFF2-40B4-BE49-F238E27FC236}">
                  <a16:creationId xmlns:a16="http://schemas.microsoft.com/office/drawing/2014/main" id="{4935EFB5-9E53-4CFC-9763-55F7C52BEBD5}"/>
                </a:ext>
              </a:extLst>
            </p:cNvPr>
            <p:cNvCxnSpPr>
              <a:cxnSpLocks/>
              <a:stCxn id="28" idx="0"/>
              <a:endCxn id="30" idx="1"/>
            </p:cNvCxnSpPr>
            <p:nvPr/>
          </p:nvCxnSpPr>
          <p:spPr>
            <a:xfrm flipV="1">
              <a:off x="-408514" y="170494"/>
              <a:ext cx="1344811" cy="197983"/>
            </a:xfrm>
            <a:prstGeom prst="straightConnector1">
              <a:avLst/>
            </a:prstGeom>
            <a:noFill/>
            <a:ln w="19050" cap="flat" cmpd="sng">
              <a:solidFill>
                <a:srgbClr val="FFFFFF"/>
              </a:solidFill>
              <a:prstDash val="solid"/>
              <a:round/>
              <a:headEnd type="none" w="med" len="med"/>
              <a:tailEnd type="diamond" w="med" len="med"/>
            </a:ln>
          </p:spPr>
        </p:cxnSp>
        <p:sp>
          <p:nvSpPr>
            <p:cNvPr id="30" name="Left Bracket 29">
              <a:extLst>
                <a:ext uri="{FF2B5EF4-FFF2-40B4-BE49-F238E27FC236}">
                  <a16:creationId xmlns:a16="http://schemas.microsoft.com/office/drawing/2014/main" id="{F8ED41C7-B50C-458B-A22C-FD3A8321E2CB}"/>
                </a:ext>
              </a:extLst>
            </p:cNvPr>
            <p:cNvSpPr/>
            <p:nvPr/>
          </p:nvSpPr>
          <p:spPr>
            <a:xfrm rot="16200000">
              <a:off x="868049" y="-1954186"/>
              <a:ext cx="136494" cy="4112866"/>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3" name="ce2">
            <a:hlinkClick r:id="" action="ppaction://media"/>
            <a:extLst>
              <a:ext uri="{FF2B5EF4-FFF2-40B4-BE49-F238E27FC236}">
                <a16:creationId xmlns:a16="http://schemas.microsoft.com/office/drawing/2014/main" id="{60C8D96B-6132-418A-932F-D8005BD162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63652" y="0"/>
            <a:ext cx="466725" cy="466725"/>
          </a:xfrm>
          <a:prstGeom prst="rect">
            <a:avLst/>
          </a:prstGeom>
        </p:spPr>
      </p:pic>
    </p:spTree>
    <p:extLst>
      <p:ext uri="{BB962C8B-B14F-4D97-AF65-F5344CB8AC3E}">
        <p14:creationId xmlns:p14="http://schemas.microsoft.com/office/powerpoint/2010/main" val="87490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200"/>
                                  </p:stCondLst>
                                  <p:childTnLst>
                                    <p:cmd type="call" cmd="playFrom(0.0)">
                                      <p:cBhvr>
                                        <p:cTn id="6" dur="7884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right)">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right)">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42B9D0-E79F-4B80-9C51-60398A13751A}"/>
              </a:ext>
            </a:extLst>
          </p:cNvPr>
          <p:cNvSpPr txBox="1"/>
          <p:nvPr/>
        </p:nvSpPr>
        <p:spPr>
          <a:xfrm>
            <a:off x="3905848" y="1664493"/>
            <a:ext cx="5205245" cy="2462213"/>
          </a:xfrm>
          <a:prstGeom prst="rect">
            <a:avLst/>
          </a:prstGeom>
          <a:noFill/>
          <a:ln>
            <a:solidFill>
              <a:schemeClr val="bg1">
                <a:lumMod val="50000"/>
              </a:schemeClr>
            </a:solidFill>
            <a:prstDash val="dash"/>
          </a:ln>
        </p:spPr>
        <p:txBody>
          <a:bodyPr wrap="square" rtlCol="0">
            <a:spAutoFit/>
          </a:bodyPr>
          <a:lstStyle/>
          <a:p>
            <a:r>
              <a:rPr lang="en-US" b="1" dirty="0">
                <a:solidFill>
                  <a:srgbClr val="F12727"/>
                </a:solidFill>
                <a:effectLst/>
                <a:latin typeface="Consolas" panose="020B0609020204030204" pitchFamily="49" charset="0"/>
              </a:rPr>
              <a:t>do</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abspath=</a:t>
            </a:r>
            <a:r>
              <a:rPr lang="en-US" b="1" dirty="0">
                <a:solidFill>
                  <a:srgbClr val="CD8D8D"/>
                </a:solidFill>
                <a:effectLst/>
                <a:latin typeface="Consolas" panose="020B0609020204030204" pitchFamily="49" charset="0"/>
              </a:rPr>
              <a:t>`realpath </a:t>
            </a:r>
            <a:r>
              <a:rPr lang="en-US" b="1" i="1" dirty="0">
                <a:solidFill>
                  <a:srgbClr val="EDEF7D"/>
                </a:solidFill>
                <a:effectLst/>
                <a:latin typeface="Consolas" panose="020B0609020204030204" pitchFamily="49" charset="0"/>
              </a:rPr>
              <a:t>$ITEM</a:t>
            </a:r>
            <a:r>
              <a:rPr lang="en-US" b="1" dirty="0">
                <a:solidFill>
                  <a:srgbClr val="CD8D8D"/>
                </a:solidFill>
                <a:effectLst/>
                <a:latin typeface="Consolas" panose="020B0609020204030204" pitchFamily="49" charset="0"/>
              </a:rPr>
              <a:t>`</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err="1">
                <a:solidFill>
                  <a:srgbClr val="F8F8F8"/>
                </a:solidFill>
                <a:effectLst/>
                <a:latin typeface="Consolas" panose="020B0609020204030204" pitchFamily="49" charset="0"/>
              </a:rPr>
              <a:t>itemname</a:t>
            </a:r>
            <a:r>
              <a:rPr lang="en-US" b="1" dirty="0">
                <a:solidFill>
                  <a:srgbClr val="F8F8F8"/>
                </a:solidFill>
                <a:effectLst/>
                <a:latin typeface="Consolas" panose="020B0609020204030204" pitchFamily="49" charset="0"/>
              </a:rPr>
              <a:t>=</a:t>
            </a:r>
            <a:r>
              <a:rPr lang="en-US" b="1" dirty="0">
                <a:solidFill>
                  <a:srgbClr val="CD8D8D"/>
                </a:solidFill>
                <a:effectLst/>
                <a:latin typeface="Consolas" panose="020B0609020204030204" pitchFamily="49" charset="0"/>
              </a:rPr>
              <a:t>`basename </a:t>
            </a:r>
            <a:r>
              <a:rPr lang="en-US" b="1" i="1" dirty="0">
                <a:solidFill>
                  <a:srgbClr val="EDEF7D"/>
                </a:solidFill>
                <a:effectLst/>
                <a:latin typeface="Consolas" panose="020B0609020204030204" pitchFamily="49" charset="0"/>
              </a:rPr>
              <a:t>$abspath</a:t>
            </a:r>
            <a:r>
              <a:rPr lang="en-US" b="1" dirty="0">
                <a:solidFill>
                  <a:srgbClr val="CD8D8D"/>
                </a:solidFill>
                <a:effectLst/>
                <a:latin typeface="Consolas" panose="020B0609020204030204" pitchFamily="49" charset="0"/>
              </a:rPr>
              <a:t>`</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if</a:t>
            </a:r>
            <a:r>
              <a:rPr lang="en-US" b="1" dirty="0">
                <a:solidFill>
                  <a:srgbClr val="F8F8F8"/>
                </a:solidFill>
                <a:effectLst/>
                <a:latin typeface="Consolas" panose="020B0609020204030204" pitchFamily="49" charset="0"/>
              </a:rPr>
              <a:t> [ </a:t>
            </a:r>
            <a:r>
              <a:rPr lang="en-US" b="1" dirty="0">
                <a:solidFill>
                  <a:srgbClr val="F12727"/>
                </a:solidFill>
                <a:effectLst/>
                <a:latin typeface="Consolas" panose="020B0609020204030204" pitchFamily="49" charset="0"/>
              </a:rPr>
              <a:t>-d</a:t>
            </a:r>
            <a:r>
              <a:rPr lang="en-US" b="1" dirty="0">
                <a:solidFill>
                  <a:srgbClr val="F8F8F8"/>
                </a:solidFill>
                <a:effectLst/>
                <a:latin typeface="Consolas" panose="020B0609020204030204" pitchFamily="49" charset="0"/>
              </a:rPr>
              <a:t> </a:t>
            </a:r>
            <a:r>
              <a:rPr lang="en-US" b="1" i="1" dirty="0">
                <a:solidFill>
                  <a:srgbClr val="FB9A4B"/>
                </a:solidFill>
                <a:effectLst/>
                <a:latin typeface="Consolas" panose="020B0609020204030204" pitchFamily="49" charset="0"/>
              </a:rPr>
              <a:t>$abspath</a:t>
            </a:r>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then</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continue</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a:solidFill>
                  <a:srgbClr val="F12727"/>
                </a:solidFill>
                <a:effectLst/>
                <a:latin typeface="Consolas" panose="020B0609020204030204" pitchFamily="49" charset="0"/>
              </a:rPr>
              <a:t>fi</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p>
          <a:p>
            <a:r>
              <a:rPr lang="en-US" b="1" dirty="0">
                <a:solidFill>
                  <a:srgbClr val="F8F8F8"/>
                </a:solidFill>
                <a:effectLst/>
                <a:latin typeface="Consolas" panose="020B0609020204030204" pitchFamily="49" charset="0"/>
              </a:rPr>
              <a:t>    input=</a:t>
            </a:r>
            <a:r>
              <a:rPr lang="en-US" b="1" dirty="0">
                <a:solidFill>
                  <a:srgbClr val="CD8D8D"/>
                </a:solidFill>
                <a:effectLst/>
                <a:latin typeface="Consolas" panose="020B0609020204030204" pitchFamily="49" charset="0"/>
              </a:rPr>
              <a:t>' '</a:t>
            </a:r>
            <a:endParaRPr lang="en-US" b="1" dirty="0">
              <a:solidFill>
                <a:srgbClr val="F8F8F8"/>
              </a:solidFill>
              <a:effectLst/>
              <a:latin typeface="Consolas" panose="020B0609020204030204" pitchFamily="49" charset="0"/>
            </a:endParaRPr>
          </a:p>
          <a:p>
            <a:r>
              <a:rPr lang="en-US" b="1" dirty="0">
                <a:solidFill>
                  <a:srgbClr val="F8F8F8"/>
                </a:solidFill>
                <a:effectLst/>
                <a:latin typeface="Consolas" panose="020B0609020204030204" pitchFamily="49" charset="0"/>
              </a:rPr>
              <a:t>    </a:t>
            </a:r>
            <a:r>
              <a:rPr lang="en-US" b="1" dirty="0">
                <a:solidFill>
                  <a:srgbClr val="FFB454"/>
                </a:solidFill>
                <a:effectLst/>
                <a:latin typeface="Consolas" panose="020B0609020204030204" pitchFamily="49" charset="0"/>
              </a:rPr>
              <a:t>echo</a:t>
            </a:r>
            <a:r>
              <a:rPr lang="en-US" b="1" dirty="0">
                <a:solidFill>
                  <a:srgbClr val="F8F8F8"/>
                </a:solidFill>
                <a:effectLst/>
                <a:latin typeface="Consolas" panose="020B0609020204030204" pitchFamily="49" charset="0"/>
              </a:rPr>
              <a:t>  -n Do you want to delete </a:t>
            </a:r>
            <a:r>
              <a:rPr lang="en-US" b="1" i="1" dirty="0">
                <a:solidFill>
                  <a:srgbClr val="FB9A4B"/>
                </a:solidFill>
                <a:effectLst/>
                <a:latin typeface="Consolas" panose="020B0609020204030204" pitchFamily="49" charset="0"/>
              </a:rPr>
              <a:t>$</a:t>
            </a:r>
            <a:r>
              <a:rPr lang="en-US" b="1" i="1" dirty="0" err="1">
                <a:solidFill>
                  <a:srgbClr val="FB9A4B"/>
                </a:solidFill>
                <a:effectLst/>
                <a:latin typeface="Consolas" panose="020B0609020204030204" pitchFamily="49" charset="0"/>
              </a:rPr>
              <a:t>itemname</a:t>
            </a:r>
            <a:r>
              <a:rPr lang="en-US" b="1" dirty="0">
                <a:solidFill>
                  <a:srgbClr val="F12727"/>
                </a:solidFill>
                <a:effectLst/>
                <a:latin typeface="Consolas" panose="020B0609020204030204" pitchFamily="49" charset="0"/>
              </a:rPr>
              <a:t>?</a:t>
            </a:r>
            <a:r>
              <a:rPr lang="en-US" b="1" dirty="0">
                <a:solidFill>
                  <a:srgbClr val="F8F8F8"/>
                </a:solidFill>
                <a:effectLst/>
                <a:latin typeface="Consolas" panose="020B0609020204030204" pitchFamily="49" charset="0"/>
              </a:rPr>
              <a:t>[Y/N]</a:t>
            </a:r>
          </a:p>
          <a:p>
            <a:r>
              <a:rPr lang="en-US" b="1" dirty="0">
                <a:solidFill>
                  <a:srgbClr val="F8F8F8"/>
                </a:solidFill>
                <a:effectLst/>
                <a:latin typeface="Consolas" panose="020B0609020204030204" pitchFamily="49" charset="0"/>
              </a:rPr>
              <a:t>    </a:t>
            </a:r>
            <a:r>
              <a:rPr lang="en-US" b="1" dirty="0">
                <a:solidFill>
                  <a:srgbClr val="FFB454"/>
                </a:solidFill>
                <a:effectLst/>
                <a:latin typeface="Consolas" panose="020B0609020204030204" pitchFamily="49" charset="0"/>
              </a:rPr>
              <a:t>read</a:t>
            </a:r>
            <a:r>
              <a:rPr lang="en-US" b="1" dirty="0">
                <a:solidFill>
                  <a:srgbClr val="F8F8F8"/>
                </a:solidFill>
                <a:effectLst/>
                <a:latin typeface="Consolas" panose="020B0609020204030204" pitchFamily="49" charset="0"/>
              </a:rPr>
              <a:t> input</a:t>
            </a:r>
          </a:p>
        </p:txBody>
      </p:sp>
      <p:grpSp>
        <p:nvGrpSpPr>
          <p:cNvPr id="13" name="Group 12">
            <a:extLst>
              <a:ext uri="{FF2B5EF4-FFF2-40B4-BE49-F238E27FC236}">
                <a16:creationId xmlns:a16="http://schemas.microsoft.com/office/drawing/2014/main" id="{343D8C39-8109-4137-B0B8-D28FC9685D4E}"/>
              </a:ext>
            </a:extLst>
          </p:cNvPr>
          <p:cNvGrpSpPr/>
          <p:nvPr/>
        </p:nvGrpSpPr>
        <p:grpSpPr>
          <a:xfrm>
            <a:off x="37922" y="1415215"/>
            <a:ext cx="4243564" cy="916033"/>
            <a:chOff x="-102679" y="1645369"/>
            <a:chExt cx="3940997" cy="892883"/>
          </a:xfrm>
        </p:grpSpPr>
        <p:sp>
          <p:nvSpPr>
            <p:cNvPr id="10" name="Google Shape;340;p41">
              <a:extLst>
                <a:ext uri="{FF2B5EF4-FFF2-40B4-BE49-F238E27FC236}">
                  <a16:creationId xmlns:a16="http://schemas.microsoft.com/office/drawing/2014/main" id="{CC00898C-DD56-4127-BECF-CE319279CB0D}"/>
                </a:ext>
              </a:extLst>
            </p:cNvPr>
            <p:cNvSpPr/>
            <p:nvPr/>
          </p:nvSpPr>
          <p:spPr>
            <a:xfrm>
              <a:off x="-102679" y="1645369"/>
              <a:ext cx="3508508" cy="607931"/>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171450" indent="-171450">
                <a:buClr>
                  <a:srgbClr val="CD8D8D"/>
                </a:buClr>
                <a:buFont typeface="Arial" panose="020B0604020202020204" pitchFamily="34" charset="0"/>
                <a:buChar char="•"/>
              </a:pPr>
              <a:r>
                <a:rPr lang="en-US" sz="1200" b="1" dirty="0">
                  <a:solidFill>
                    <a:srgbClr val="CD8D8D"/>
                  </a:solidFill>
                  <a:effectLst/>
                  <a:latin typeface="Consolas" panose="020B0609020204030204" pitchFamily="49" charset="0"/>
                </a:rPr>
                <a:t>realpath</a:t>
              </a:r>
              <a:r>
                <a:rPr lang="en-US" sz="1200" dirty="0">
                  <a:solidFill>
                    <a:schemeClr val="bg1"/>
                  </a:solidFill>
                  <a:latin typeface="Consolas" panose="020B0609020204030204" pitchFamily="49" charset="0"/>
                </a:rPr>
                <a:t> </a:t>
              </a:r>
              <a:r>
                <a:rPr lang="en-US" sz="1200" i="1" dirty="0">
                  <a:solidFill>
                    <a:schemeClr val="bg1"/>
                  </a:solidFill>
                  <a:latin typeface="Consolas" panose="020B0609020204030204" pitchFamily="49" charset="0"/>
                </a:rPr>
                <a:t>gives </a:t>
              </a:r>
              <a:r>
                <a:rPr lang="en-US" sz="1200" b="0" i="1" dirty="0">
                  <a:solidFill>
                    <a:schemeClr val="bg1"/>
                  </a:solidFill>
                  <a:effectLst/>
                  <a:latin typeface="Consolas" panose="020B0609020204030204" pitchFamily="49" charset="0"/>
                </a:rPr>
                <a:t>the exact path of </a:t>
              </a:r>
              <a:r>
                <a:rPr lang="en-US" sz="1200" b="1" i="1" dirty="0">
                  <a:solidFill>
                    <a:srgbClr val="EDEF7D"/>
                  </a:solidFill>
                  <a:effectLst/>
                  <a:latin typeface="Consolas" panose="020B0609020204030204" pitchFamily="49" charset="0"/>
                </a:rPr>
                <a:t>ITEM</a:t>
              </a:r>
              <a:r>
                <a:rPr lang="en-US" sz="1200" i="1" dirty="0">
                  <a:solidFill>
                    <a:schemeClr val="bg1"/>
                  </a:solidFill>
                  <a:effectLst/>
                  <a:latin typeface="Consolas" panose="020B0609020204030204" pitchFamily="49" charset="0"/>
                </a:rPr>
                <a:t>.</a:t>
              </a:r>
            </a:p>
            <a:p>
              <a:pPr marL="171450" indent="-171450">
                <a:buClr>
                  <a:srgbClr val="CD8D8D"/>
                </a:buClr>
                <a:buFont typeface="Arial" panose="020B0604020202020204" pitchFamily="34" charset="0"/>
                <a:buChar char="•"/>
              </a:pPr>
              <a:r>
                <a:rPr lang="en-US" sz="1200" b="1" dirty="0">
                  <a:solidFill>
                    <a:srgbClr val="CD8D8D"/>
                  </a:solidFill>
                  <a:effectLst/>
                  <a:latin typeface="Consolas" panose="020B0609020204030204" pitchFamily="49" charset="0"/>
                </a:rPr>
                <a:t>basename</a:t>
              </a:r>
              <a:r>
                <a:rPr lang="en-US" sz="1200" b="1" dirty="0">
                  <a:solidFill>
                    <a:srgbClr val="CD8D8D"/>
                  </a:solidFill>
                  <a:latin typeface="Consolas" panose="020B0609020204030204" pitchFamily="49" charset="0"/>
                </a:rPr>
                <a:t> </a:t>
              </a:r>
              <a:r>
                <a:rPr lang="en-US" sz="1200" i="1" dirty="0">
                  <a:solidFill>
                    <a:schemeClr val="bg1"/>
                  </a:solidFill>
                  <a:latin typeface="Consolas" panose="020B0609020204030204" pitchFamily="49" charset="0"/>
                </a:rPr>
                <a:t>gives filename from absolute path</a:t>
              </a:r>
              <a:endParaRPr lang="en-US" sz="1200" i="1" dirty="0">
                <a:solidFill>
                  <a:schemeClr val="bg1"/>
                </a:solidFill>
                <a:effectLst/>
                <a:latin typeface="Consolas" panose="020B0609020204030204" pitchFamily="49" charset="0"/>
              </a:endParaRPr>
            </a:p>
          </p:txBody>
        </p:sp>
        <p:cxnSp>
          <p:nvCxnSpPr>
            <p:cNvPr id="8" name="Google Shape;350;p41">
              <a:extLst>
                <a:ext uri="{FF2B5EF4-FFF2-40B4-BE49-F238E27FC236}">
                  <a16:creationId xmlns:a16="http://schemas.microsoft.com/office/drawing/2014/main" id="{1F3F9607-3DA3-4899-805A-FF343CEAFD44}"/>
                </a:ext>
              </a:extLst>
            </p:cNvPr>
            <p:cNvCxnSpPr>
              <a:cxnSpLocks/>
              <a:stCxn id="10" idx="3"/>
              <a:endCxn id="5" idx="1"/>
            </p:cNvCxnSpPr>
            <p:nvPr/>
          </p:nvCxnSpPr>
          <p:spPr>
            <a:xfrm>
              <a:off x="3405829" y="1949335"/>
              <a:ext cx="341836" cy="415770"/>
            </a:xfrm>
            <a:prstGeom prst="straightConnector1">
              <a:avLst/>
            </a:prstGeom>
            <a:noFill/>
            <a:ln w="19050" cap="flat" cmpd="sng">
              <a:solidFill>
                <a:srgbClr val="FFFFFF"/>
              </a:solidFill>
              <a:prstDash val="solid"/>
              <a:round/>
              <a:headEnd type="none" w="med" len="med"/>
              <a:tailEnd type="diamond" w="med" len="med"/>
            </a:ln>
          </p:spPr>
        </p:cxnSp>
        <p:sp>
          <p:nvSpPr>
            <p:cNvPr id="5" name="Left Bracket 4">
              <a:extLst>
                <a:ext uri="{FF2B5EF4-FFF2-40B4-BE49-F238E27FC236}">
                  <a16:creationId xmlns:a16="http://schemas.microsoft.com/office/drawing/2014/main" id="{24FC629F-D0E7-4355-B23D-20E29457C819}"/>
                </a:ext>
              </a:extLst>
            </p:cNvPr>
            <p:cNvSpPr/>
            <p:nvPr/>
          </p:nvSpPr>
          <p:spPr>
            <a:xfrm>
              <a:off x="3747665" y="2191958"/>
              <a:ext cx="90653" cy="346294"/>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sp>
        <p:nvSpPr>
          <p:cNvPr id="3" name="Rectangle: Single Corner Snipped 2">
            <a:extLst>
              <a:ext uri="{FF2B5EF4-FFF2-40B4-BE49-F238E27FC236}">
                <a16:creationId xmlns:a16="http://schemas.microsoft.com/office/drawing/2014/main" id="{483E46C3-A924-4DCB-B776-7B05F0101A3B}"/>
              </a:ext>
            </a:extLst>
          </p:cNvPr>
          <p:cNvSpPr/>
          <p:nvPr/>
        </p:nvSpPr>
        <p:spPr>
          <a:xfrm rot="10800000">
            <a:off x="3719944" y="-726111"/>
            <a:ext cx="5029200" cy="1192835"/>
          </a:xfrm>
          <a:prstGeom prst="snip1Rect">
            <a:avLst>
              <a:gd name="adj" fmla="val 33158"/>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Google Shape;204;p27">
            <a:extLst>
              <a:ext uri="{FF2B5EF4-FFF2-40B4-BE49-F238E27FC236}">
                <a16:creationId xmlns:a16="http://schemas.microsoft.com/office/drawing/2014/main" id="{7F89BE65-90D4-41C9-9F99-3276F445E819}"/>
              </a:ext>
            </a:extLst>
          </p:cNvPr>
          <p:cNvSpPr txBox="1">
            <a:spLocks/>
          </p:cNvSpPr>
          <p:nvPr/>
        </p:nvSpPr>
        <p:spPr>
          <a:xfrm flipH="1">
            <a:off x="3905849" y="-539751"/>
            <a:ext cx="4761300" cy="142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R="0" lvl="1"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2pPr>
            <a:lvl3pPr marR="0" lvl="2"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3pPr>
            <a:lvl4pPr marR="0" lvl="3"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4pPr>
            <a:lvl5pPr marR="0" lvl="4"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5pPr>
            <a:lvl6pPr marR="0" lvl="5"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6pPr>
            <a:lvl7pPr marR="0" lvl="6"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7pPr>
            <a:lvl8pPr marR="0" lvl="7"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8pPr>
            <a:lvl9pPr marR="0" lvl="8" algn="r" rtl="0">
              <a:lnSpc>
                <a:spcPct val="100000"/>
              </a:lnSpc>
              <a:spcBef>
                <a:spcPts val="0"/>
              </a:spcBef>
              <a:spcAft>
                <a:spcPts val="0"/>
              </a:spcAft>
              <a:buClr>
                <a:srgbClr val="FFFFFF"/>
              </a:buClr>
              <a:buSzPts val="2800"/>
              <a:buFont typeface="Squada One"/>
              <a:buNone/>
              <a:defRPr sz="2800" b="0" i="0" u="none" strike="noStrike" cap="none">
                <a:solidFill>
                  <a:srgbClr val="FFFFFF"/>
                </a:solidFill>
                <a:latin typeface="Squada One"/>
                <a:ea typeface="Squada One"/>
                <a:cs typeface="Squada One"/>
                <a:sym typeface="Squada One"/>
              </a:defRPr>
            </a:lvl9pPr>
          </a:lstStyle>
          <a:p>
            <a:r>
              <a:rPr lang="en-IN" sz="2800" dirty="0"/>
              <a:t>Code &amp; Explanation (contd..)</a:t>
            </a:r>
            <a:endParaRPr lang="en-IN" dirty="0"/>
          </a:p>
        </p:txBody>
      </p:sp>
      <p:grpSp>
        <p:nvGrpSpPr>
          <p:cNvPr id="41" name="Group 40">
            <a:extLst>
              <a:ext uri="{FF2B5EF4-FFF2-40B4-BE49-F238E27FC236}">
                <a16:creationId xmlns:a16="http://schemas.microsoft.com/office/drawing/2014/main" id="{ED5346BC-1294-4B62-9DE2-D6ECDFE3618D}"/>
              </a:ext>
            </a:extLst>
          </p:cNvPr>
          <p:cNvGrpSpPr/>
          <p:nvPr/>
        </p:nvGrpSpPr>
        <p:grpSpPr>
          <a:xfrm>
            <a:off x="37922" y="2390776"/>
            <a:ext cx="4243564" cy="789093"/>
            <a:chOff x="-102679" y="1625195"/>
            <a:chExt cx="3940997" cy="769152"/>
          </a:xfrm>
        </p:grpSpPr>
        <p:sp>
          <p:nvSpPr>
            <p:cNvPr id="42" name="Google Shape;340;p41">
              <a:extLst>
                <a:ext uri="{FF2B5EF4-FFF2-40B4-BE49-F238E27FC236}">
                  <a16:creationId xmlns:a16="http://schemas.microsoft.com/office/drawing/2014/main" id="{A8CE9EAE-E229-4CBC-8C36-210D247F1BCB}"/>
                </a:ext>
              </a:extLst>
            </p:cNvPr>
            <p:cNvSpPr/>
            <p:nvPr/>
          </p:nvSpPr>
          <p:spPr>
            <a:xfrm>
              <a:off x="-102679" y="1724585"/>
              <a:ext cx="3508508" cy="570370"/>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sz="1200" i="1" dirty="0">
                  <a:solidFill>
                    <a:schemeClr val="bg1"/>
                  </a:solidFill>
                  <a:effectLst/>
                  <a:latin typeface="Consolas" panose="020B0609020204030204" pitchFamily="49" charset="0"/>
                </a:rPr>
                <a:t>If </a:t>
              </a:r>
              <a:r>
                <a:rPr lang="en-US" sz="1200" b="1" dirty="0">
                  <a:solidFill>
                    <a:srgbClr val="FB9A4B"/>
                  </a:solidFill>
                  <a:effectLst/>
                  <a:latin typeface="Consolas" panose="020B0609020204030204" pitchFamily="49" charset="0"/>
                </a:rPr>
                <a:t>abspath</a:t>
              </a:r>
              <a:r>
                <a:rPr lang="en-US" sz="1200" i="1" dirty="0">
                  <a:solidFill>
                    <a:schemeClr val="bg1"/>
                  </a:solidFill>
                  <a:effectLst/>
                  <a:latin typeface="Consolas" panose="020B0609020204030204" pitchFamily="49" charset="0"/>
                </a:rPr>
                <a:t> of </a:t>
              </a:r>
              <a:r>
                <a:rPr lang="en-US" sz="1200" b="1" dirty="0">
                  <a:solidFill>
                    <a:srgbClr val="EDEF7D"/>
                  </a:solidFill>
                  <a:effectLst/>
                  <a:latin typeface="Consolas" panose="020B0609020204030204" pitchFamily="49" charset="0"/>
                </a:rPr>
                <a:t>ITEM</a:t>
              </a:r>
              <a:r>
                <a:rPr lang="en-US" sz="1200" i="1" dirty="0">
                  <a:solidFill>
                    <a:schemeClr val="bg1"/>
                  </a:solidFill>
                  <a:effectLst/>
                  <a:latin typeface="Consolas" panose="020B0609020204030204" pitchFamily="49" charset="0"/>
                </a:rPr>
                <a:t> is detected as a directory then further code is skipped and next </a:t>
              </a:r>
              <a:r>
                <a:rPr lang="en-US" sz="1200" b="1" dirty="0">
                  <a:solidFill>
                    <a:srgbClr val="EDEF7D"/>
                  </a:solidFill>
                  <a:effectLst/>
                  <a:latin typeface="Consolas" panose="020B0609020204030204" pitchFamily="49" charset="0"/>
                </a:rPr>
                <a:t>ITEM</a:t>
              </a:r>
              <a:r>
                <a:rPr lang="en-US" sz="1200" i="1" dirty="0">
                  <a:solidFill>
                    <a:schemeClr val="bg1"/>
                  </a:solidFill>
                  <a:effectLst/>
                  <a:latin typeface="Consolas" panose="020B0609020204030204" pitchFamily="49" charset="0"/>
                </a:rPr>
                <a:t> is processed.  </a:t>
              </a:r>
            </a:p>
          </p:txBody>
        </p:sp>
        <p:cxnSp>
          <p:nvCxnSpPr>
            <p:cNvPr id="43" name="Google Shape;350;p41">
              <a:extLst>
                <a:ext uri="{FF2B5EF4-FFF2-40B4-BE49-F238E27FC236}">
                  <a16:creationId xmlns:a16="http://schemas.microsoft.com/office/drawing/2014/main" id="{2FAB0607-44B8-4447-A140-7EDF6790A620}"/>
                </a:ext>
              </a:extLst>
            </p:cNvPr>
            <p:cNvCxnSpPr>
              <a:cxnSpLocks/>
              <a:stCxn id="42" idx="3"/>
              <a:endCxn id="44" idx="1"/>
            </p:cNvCxnSpPr>
            <p:nvPr/>
          </p:nvCxnSpPr>
          <p:spPr>
            <a:xfrm>
              <a:off x="3405829" y="2009771"/>
              <a:ext cx="341836" cy="1"/>
            </a:xfrm>
            <a:prstGeom prst="straightConnector1">
              <a:avLst/>
            </a:prstGeom>
            <a:noFill/>
            <a:ln w="19050" cap="flat" cmpd="sng">
              <a:solidFill>
                <a:srgbClr val="FFFFFF"/>
              </a:solidFill>
              <a:prstDash val="solid"/>
              <a:round/>
              <a:headEnd type="none" w="med" len="med"/>
              <a:tailEnd type="diamond" w="med" len="med"/>
            </a:ln>
          </p:spPr>
        </p:cxnSp>
        <p:sp>
          <p:nvSpPr>
            <p:cNvPr id="44" name="Left Bracket 43">
              <a:extLst>
                <a:ext uri="{FF2B5EF4-FFF2-40B4-BE49-F238E27FC236}">
                  <a16:creationId xmlns:a16="http://schemas.microsoft.com/office/drawing/2014/main" id="{19FD9DF9-566E-4F1D-8B6E-45805058FDDB}"/>
                </a:ext>
              </a:extLst>
            </p:cNvPr>
            <p:cNvSpPr/>
            <p:nvPr/>
          </p:nvSpPr>
          <p:spPr>
            <a:xfrm>
              <a:off x="3747665" y="1625195"/>
              <a:ext cx="90653" cy="769152"/>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45" name="Group 44">
            <a:extLst>
              <a:ext uri="{FF2B5EF4-FFF2-40B4-BE49-F238E27FC236}">
                <a16:creationId xmlns:a16="http://schemas.microsoft.com/office/drawing/2014/main" id="{67193779-733C-4C27-97A1-09298E3B3EBB}"/>
              </a:ext>
            </a:extLst>
          </p:cNvPr>
          <p:cNvGrpSpPr/>
          <p:nvPr/>
        </p:nvGrpSpPr>
        <p:grpSpPr>
          <a:xfrm>
            <a:off x="32907" y="3427956"/>
            <a:ext cx="4248579" cy="882025"/>
            <a:chOff x="-107336" y="1724585"/>
            <a:chExt cx="3945654" cy="859737"/>
          </a:xfrm>
        </p:grpSpPr>
        <p:sp>
          <p:nvSpPr>
            <p:cNvPr id="46" name="Google Shape;340;p41">
              <a:extLst>
                <a:ext uri="{FF2B5EF4-FFF2-40B4-BE49-F238E27FC236}">
                  <a16:creationId xmlns:a16="http://schemas.microsoft.com/office/drawing/2014/main" id="{70319AC3-7A10-4A68-AA28-FC220FF7853D}"/>
                </a:ext>
              </a:extLst>
            </p:cNvPr>
            <p:cNvSpPr/>
            <p:nvPr/>
          </p:nvSpPr>
          <p:spPr>
            <a:xfrm>
              <a:off x="-107336" y="2013952"/>
              <a:ext cx="3508508" cy="570370"/>
            </a:xfrm>
            <a:prstGeom prst="roundRect">
              <a:avLst>
                <a:gd name="adj" fmla="val 4957"/>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buClr>
                  <a:srgbClr val="CD8D8D"/>
                </a:buClr>
              </a:pPr>
              <a:r>
                <a:rPr lang="en-US" sz="1200" i="1" dirty="0">
                  <a:solidFill>
                    <a:schemeClr val="bg1"/>
                  </a:solidFill>
                  <a:latin typeface="Consolas" panose="020B0609020204030204" pitchFamily="49" charset="0"/>
                </a:rPr>
                <a:t>If </a:t>
              </a:r>
              <a:r>
                <a:rPr lang="en-US" sz="1200" b="1" dirty="0">
                  <a:solidFill>
                    <a:srgbClr val="EDEF7D"/>
                  </a:solidFill>
                  <a:effectLst/>
                  <a:latin typeface="Consolas" panose="020B0609020204030204" pitchFamily="49" charset="0"/>
                </a:rPr>
                <a:t>ITEM</a:t>
              </a:r>
              <a:r>
                <a:rPr lang="en-US" sz="1200" i="1" dirty="0">
                  <a:solidFill>
                    <a:schemeClr val="bg1"/>
                  </a:solidFill>
                  <a:latin typeface="Consolas" panose="020B0609020204030204" pitchFamily="49" charset="0"/>
                </a:rPr>
                <a:t> is detected as file, then user is prompted to confirm the deletion of file by entering </a:t>
              </a:r>
              <a:r>
                <a:rPr lang="en-US" sz="1200" b="1" dirty="0">
                  <a:solidFill>
                    <a:schemeClr val="bg1"/>
                  </a:solidFill>
                  <a:latin typeface="Consolas" panose="020B0609020204030204" pitchFamily="49" charset="0"/>
                </a:rPr>
                <a:t>Y</a:t>
              </a:r>
              <a:r>
                <a:rPr lang="en-US" sz="1200" i="1" dirty="0">
                  <a:solidFill>
                    <a:schemeClr val="bg1"/>
                  </a:solidFill>
                  <a:latin typeface="Consolas" panose="020B0609020204030204" pitchFamily="49" charset="0"/>
                </a:rPr>
                <a:t> or </a:t>
              </a:r>
              <a:r>
                <a:rPr lang="en-US" sz="1200" b="1" dirty="0">
                  <a:solidFill>
                    <a:schemeClr val="bg1"/>
                  </a:solidFill>
                  <a:latin typeface="Consolas" panose="020B0609020204030204" pitchFamily="49" charset="0"/>
                </a:rPr>
                <a:t>N.</a:t>
              </a:r>
              <a:endParaRPr lang="en-US" sz="1200" b="1" dirty="0">
                <a:solidFill>
                  <a:schemeClr val="bg1"/>
                </a:solidFill>
                <a:effectLst/>
                <a:latin typeface="Consolas" panose="020B0609020204030204" pitchFamily="49" charset="0"/>
              </a:endParaRPr>
            </a:p>
          </p:txBody>
        </p:sp>
        <p:cxnSp>
          <p:nvCxnSpPr>
            <p:cNvPr id="47" name="Google Shape;350;p41">
              <a:extLst>
                <a:ext uri="{FF2B5EF4-FFF2-40B4-BE49-F238E27FC236}">
                  <a16:creationId xmlns:a16="http://schemas.microsoft.com/office/drawing/2014/main" id="{1B189176-5EB6-4939-9E31-475B99C7032C}"/>
                </a:ext>
              </a:extLst>
            </p:cNvPr>
            <p:cNvCxnSpPr>
              <a:cxnSpLocks/>
              <a:stCxn id="46" idx="3"/>
              <a:endCxn id="48" idx="1"/>
            </p:cNvCxnSpPr>
            <p:nvPr/>
          </p:nvCxnSpPr>
          <p:spPr>
            <a:xfrm flipV="1">
              <a:off x="3401172" y="2025671"/>
              <a:ext cx="346493" cy="273467"/>
            </a:xfrm>
            <a:prstGeom prst="straightConnector1">
              <a:avLst/>
            </a:prstGeom>
            <a:noFill/>
            <a:ln w="19050" cap="flat" cmpd="sng">
              <a:solidFill>
                <a:srgbClr val="FFFFFF"/>
              </a:solidFill>
              <a:prstDash val="solid"/>
              <a:round/>
              <a:headEnd type="none" w="med" len="med"/>
              <a:tailEnd type="diamond" w="med" len="med"/>
            </a:ln>
          </p:spPr>
        </p:cxnSp>
        <p:sp>
          <p:nvSpPr>
            <p:cNvPr id="48" name="Left Bracket 47">
              <a:extLst>
                <a:ext uri="{FF2B5EF4-FFF2-40B4-BE49-F238E27FC236}">
                  <a16:creationId xmlns:a16="http://schemas.microsoft.com/office/drawing/2014/main" id="{50EB6EAE-194E-4EE5-AD64-BFCE7C65B48F}"/>
                </a:ext>
              </a:extLst>
            </p:cNvPr>
            <p:cNvSpPr/>
            <p:nvPr/>
          </p:nvSpPr>
          <p:spPr>
            <a:xfrm>
              <a:off x="3747665" y="1724585"/>
              <a:ext cx="90653" cy="602170"/>
            </a:xfrm>
            <a:prstGeom prst="leftBracket">
              <a:avLst>
                <a:gd name="adj" fmla="val 10833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pic>
        <p:nvPicPr>
          <p:cNvPr id="4" name="slide-9_c">
            <a:hlinkClick r:id="" action="ppaction://media"/>
            <a:extLst>
              <a:ext uri="{FF2B5EF4-FFF2-40B4-BE49-F238E27FC236}">
                <a16:creationId xmlns:a16="http://schemas.microsoft.com/office/drawing/2014/main" id="{FC4548E9-7460-4371-91E0-DDA274D93EE2}"/>
              </a:ext>
            </a:extLst>
          </p:cNvPr>
          <p:cNvPicPr>
            <a:picLocks noChangeAspect="1"/>
          </p:cNvPicPr>
          <p:nvPr>
            <a:audioFile r:link="rId1"/>
            <p:extLst>
              <p:ext uri="{DAA4B4D4-6D71-4841-9C94-3DE7FCFB9230}">
                <p14:media xmlns:p14="http://schemas.microsoft.com/office/powerpoint/2010/main" r:embed="rId2">
                  <p14:trim st="1849"/>
                </p14:media>
              </p:ext>
            </p:extLst>
          </p:nvPr>
        </p:nvPicPr>
        <p:blipFill>
          <a:blip r:embed="rId4"/>
          <a:stretch>
            <a:fillRect/>
          </a:stretch>
        </p:blipFill>
        <p:spPr>
          <a:xfrm>
            <a:off x="1166495" y="10559"/>
            <a:ext cx="456166" cy="456166"/>
          </a:xfrm>
          <a:prstGeom prst="rect">
            <a:avLst/>
          </a:prstGeom>
        </p:spPr>
      </p:pic>
    </p:spTree>
    <p:extLst>
      <p:ext uri="{BB962C8B-B14F-4D97-AF65-F5344CB8AC3E}">
        <p14:creationId xmlns:p14="http://schemas.microsoft.com/office/powerpoint/2010/main" val="663617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565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right)">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right)">
                                      <p:cBhvr>
                                        <p:cTn id="16" dur="500"/>
                                        <p:tgtEl>
                                          <p:spTgt spid="4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right)">
                                      <p:cBhvr>
                                        <p:cTn id="2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852</TotalTime>
  <Words>1206</Words>
  <Application>Microsoft Office PowerPoint</Application>
  <PresentationFormat>On-screen Show (16:9)</PresentationFormat>
  <Paragraphs>114</Paragraphs>
  <Slides>19</Slides>
  <Notes>4</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Squada One</vt:lpstr>
      <vt:lpstr>Consolas</vt:lpstr>
      <vt:lpstr>Arial</vt:lpstr>
      <vt:lpstr>Roboto Slab Regular</vt:lpstr>
      <vt:lpstr>Data Waves by Slidesgo</vt:lpstr>
      <vt:lpstr>Group ID – 6 Question No. - 6</vt:lpstr>
      <vt:lpstr>Operating Systems Lab 1</vt:lpstr>
      <vt:lpstr>Problem Statement</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04 Output</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Operating Systems Lab 1</dc:title>
  <dc:creator>Cyb3rtr0N_4vn335H</dc:creator>
  <cp:lastModifiedBy>Avneesh Kumar</cp:lastModifiedBy>
  <cp:revision>76</cp:revision>
  <cp:lastPrinted>2020-08-24T07:45:37Z</cp:lastPrinted>
  <dcterms:modified xsi:type="dcterms:W3CDTF">2020-08-27T10:36:17Z</dcterms:modified>
</cp:coreProperties>
</file>